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Robot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20" Type="http://schemas.openxmlformats.org/officeDocument/2006/relationships/slide" Target="slides/slide15.xml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Robot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90e66aebdd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90e66aebdd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0e66aebdd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90e66aebdd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90e66aebdd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90e66aebdd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90e66aebdd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90e66aebdd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90e66aebdd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90e66aebdd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90e66aebdd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90e66aebdd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90e66aebdd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90e66aebdd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0e66aebdd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0e66aebdd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90e66aebdd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90e66aebdd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90e66aebdd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90e66aebdd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cd91aa094_1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8cd91aa094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90e66aebdd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90e66aebdd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90e66aebdd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90e66aebdd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90e66aebdd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90e66aebdd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90e66aebdd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90e66aebdd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90e66aebdd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90e66aebdd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90e66aebdd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90e66aebdd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90e66aebdd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90e66aebdd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90e66aebdd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90e66aebdd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90e66aebdd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90e66aebdd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90e66aebdd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90e66aebdd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90e66aeb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90e66aeb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90e66aebdd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90e66aebdd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90e66aebdd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90e66aebdd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90e66aebdd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90e66aebdd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91056839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91056839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90e66aebdd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90e66aebdd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0e66aebd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0e66aebd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 Java Development Kit, Java Standard Edition assim como o JEE, são especificações criadas pelo JCP. Diversas empresas, organizações pode realizar suas implementações destas especificações. Podemos fazer uma analogia com Interfaces do java.  Cada uma destas distribuições de JSE e JEE são “Implementações” das “Interfaces” definidas pelo JCP.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 diferenças entre as </a:t>
            </a:r>
            <a:r>
              <a:rPr lang="en-GB"/>
              <a:t>implementações</a:t>
            </a:r>
            <a:r>
              <a:rPr lang="en-GB"/>
              <a:t> variam quanto a custo, ser opensource, suporte e correções de erros e de segurança, features específicas e até mesmo ambiente de execução.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 JDK da Oracle tem garantia de </a:t>
            </a:r>
            <a:r>
              <a:rPr lang="en-GB"/>
              <a:t>atualizações</a:t>
            </a:r>
            <a:r>
              <a:rPr lang="en-GB"/>
              <a:t> para muitos anos, a partir de pagamento. O da IBM tem vantagens em rodar em servidores Unix da IBM. A Amazon está desenvolvendo a sua (baseada na OpenJDK) que se comportaria melhor em seus servidores.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OpenJ9 é desenvolvida pela Fundação Eclipse.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Os servidores de JEE seguem a mesma linha, tendo features, performance, preços diferente, cada um com suas vantagens e desvantagens.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vantagem das especificações java é que: a partir do momento que sua aplicação utiliza as funções definidas nas </a:t>
            </a:r>
            <a:r>
              <a:rPr lang="en-GB"/>
              <a:t>especificações</a:t>
            </a:r>
            <a:r>
              <a:rPr lang="en-GB"/>
              <a:t>, ela deve rodar da mesma maneira em todos os ambientes (seja JSE ou JEE)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0e66aebd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0e66aebd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90e66aebd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90e66aebd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90e66aebdd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90e66aebdd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Apesar do sql ser praticamente padrão entre todos os bancos de dados do mercado, cada um tem suas particularidades e funções específicas. Por exemplo, com relação a consulta de dados paginada. Dependendo do banco a ser utilizado, o comando sql a ser executado é diferente. O hibernate funciona </a:t>
            </a:r>
            <a:r>
              <a:rPr lang="en-GB"/>
              <a:t>abstraindo</a:t>
            </a:r>
            <a:r>
              <a:rPr lang="en-GB"/>
              <a:t> esta informação e permitindo que nossa aplicação seja executada com qualquer banco de dados, pois ele sabe estas diferenças e ele será o responsável por “gerar” o código sql em tempo de execução específico para aquele banco.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90e66aebdd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90e66aebdd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Hoje existe 3 principais implementações de JPA (pelo menos foram as que encontrei, digo isso pq qq pessoa pode pegar a especificação e fazer a sua implementação). De longe a mais utilizada é o Hibernate. Sendo que este tem </a:t>
            </a:r>
            <a:r>
              <a:rPr lang="en-GB"/>
              <a:t>inclusive</a:t>
            </a:r>
            <a:r>
              <a:rPr lang="en-GB"/>
              <a:t> ports para outras linguagens, como é o caso do NhIbernate, uma versão do hibernate para .Net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90e66aebdd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90e66aebd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jp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6350363" y="3494220"/>
            <a:ext cx="412500" cy="2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23586" l="0" r="0" t="18073"/>
          <a:stretch/>
        </p:blipFill>
        <p:spPr>
          <a:xfrm>
            <a:off x="3781618" y="-9525"/>
            <a:ext cx="1949158" cy="1136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b="27736" l="33351" r="16907" t="32932"/>
          <a:stretch/>
        </p:blipFill>
        <p:spPr>
          <a:xfrm>
            <a:off x="2317180" y="1079193"/>
            <a:ext cx="6827731" cy="404867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6668296" y="3089466"/>
            <a:ext cx="23151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19050" y="-9525"/>
            <a:ext cx="3427800" cy="5137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6923" y="2579324"/>
            <a:ext cx="1872067" cy="121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5">
            <a:alphaModFix/>
          </a:blip>
          <a:srcRect b="16305" l="24601" r="22079" t="16540"/>
          <a:stretch/>
        </p:blipFill>
        <p:spPr>
          <a:xfrm>
            <a:off x="470809" y="148981"/>
            <a:ext cx="2377888" cy="2353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13249" y="262857"/>
            <a:ext cx="2746024" cy="549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/>
          <p:nvPr/>
        </p:nvSpPr>
        <p:spPr>
          <a:xfrm>
            <a:off x="3409152" y="-9525"/>
            <a:ext cx="5736300" cy="3995100"/>
          </a:xfrm>
          <a:prstGeom prst="rect">
            <a:avLst/>
          </a:prstGeom>
          <a:solidFill>
            <a:srgbClr val="BBD6EE">
              <a:alpha val="568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7148" y="2938263"/>
            <a:ext cx="9160445" cy="221476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/>
          <p:nvPr>
            <p:ph type="title"/>
          </p:nvPr>
        </p:nvSpPr>
        <p:spPr>
          <a:xfrm>
            <a:off x="1604975" y="4001950"/>
            <a:ext cx="73305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" type="subTitle"/>
          </p:nvPr>
        </p:nvSpPr>
        <p:spPr>
          <a:xfrm>
            <a:off x="2581275" y="4336875"/>
            <a:ext cx="63531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 1">
  <p:cSld name="TITLE_AND_TWO_COLUMNS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7475" y="4313975"/>
            <a:ext cx="9171600" cy="839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" name="Google Shape;97;p11"/>
          <p:cNvGrpSpPr/>
          <p:nvPr/>
        </p:nvGrpSpPr>
        <p:grpSpPr>
          <a:xfrm>
            <a:off x="4701492" y="4711765"/>
            <a:ext cx="4242021" cy="407595"/>
            <a:chOff x="6277320" y="6284160"/>
            <a:chExt cx="5646241" cy="542520"/>
          </a:xfrm>
        </p:grpSpPr>
        <p:pic>
          <p:nvPicPr>
            <p:cNvPr id="98" name="Google Shape;98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236600" y="6371640"/>
              <a:ext cx="1686960" cy="337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11"/>
            <p:cNvPicPr preferRelativeResize="0"/>
            <p:nvPr/>
          </p:nvPicPr>
          <p:blipFill rotWithShape="1">
            <a:blip r:embed="rId4">
              <a:alphaModFix/>
            </a:blip>
            <a:srcRect b="20392" l="24601" r="22079" t="60612"/>
            <a:stretch/>
          </p:blipFill>
          <p:spPr>
            <a:xfrm>
              <a:off x="8358840" y="6309360"/>
              <a:ext cx="1706400" cy="477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77320" y="6284160"/>
              <a:ext cx="2081160" cy="5425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1" name="Google Shape;101;p11"/>
          <p:cNvSpPr txBox="1"/>
          <p:nvPr>
            <p:ph idx="12" type="sldNum"/>
          </p:nvPr>
        </p:nvSpPr>
        <p:spPr>
          <a:xfrm>
            <a:off x="8485195" y="4438812"/>
            <a:ext cx="550200" cy="3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2" name="Google Shape;102;p11"/>
          <p:cNvSpPr/>
          <p:nvPr/>
        </p:nvSpPr>
        <p:spPr>
          <a:xfrm>
            <a:off x="-18175" y="-9525"/>
            <a:ext cx="9171600" cy="570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1"/>
          <p:cNvSpPr txBox="1"/>
          <p:nvPr>
            <p:ph type="title"/>
          </p:nvPr>
        </p:nvSpPr>
        <p:spPr>
          <a:xfrm>
            <a:off x="0" y="-57600"/>
            <a:ext cx="88578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11"/>
          <p:cNvSpPr txBox="1"/>
          <p:nvPr>
            <p:ph idx="1" type="body"/>
          </p:nvPr>
        </p:nvSpPr>
        <p:spPr>
          <a:xfrm>
            <a:off x="352425" y="1181100"/>
            <a:ext cx="3657600" cy="29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5" name="Google Shape;105;p11"/>
          <p:cNvSpPr txBox="1"/>
          <p:nvPr>
            <p:ph idx="2" type="body"/>
          </p:nvPr>
        </p:nvSpPr>
        <p:spPr>
          <a:xfrm>
            <a:off x="4457700" y="1247775"/>
            <a:ext cx="4333800" cy="29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477220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-9425" y="-9525"/>
            <a:ext cx="9162900" cy="570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" name="Google Shape;2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77995" y="145045"/>
            <a:ext cx="1266285" cy="25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 rotWithShape="1">
          <a:blip r:embed="rId3">
            <a:alphaModFix/>
          </a:blip>
          <a:srcRect b="20392" l="24601" r="22079" t="60612"/>
          <a:stretch/>
        </p:blipFill>
        <p:spPr>
          <a:xfrm>
            <a:off x="6268490" y="98296"/>
            <a:ext cx="1280877" cy="358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06037" y="79380"/>
            <a:ext cx="1562184" cy="40723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"/>
          <p:cNvSpPr txBox="1"/>
          <p:nvPr>
            <p:ph type="title"/>
          </p:nvPr>
        </p:nvSpPr>
        <p:spPr>
          <a:xfrm>
            <a:off x="0" y="-57150"/>
            <a:ext cx="48102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477220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-9425" y="-9525"/>
            <a:ext cx="9162900" cy="570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" name="Google Shape;32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77995" y="145045"/>
            <a:ext cx="1266285" cy="25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20392" l="24601" r="22079" t="60612"/>
          <a:stretch/>
        </p:blipFill>
        <p:spPr>
          <a:xfrm>
            <a:off x="6268490" y="98296"/>
            <a:ext cx="1280877" cy="358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06037" y="79380"/>
            <a:ext cx="1562184" cy="40723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0" y="-57600"/>
            <a:ext cx="48579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409575" y="1043725"/>
            <a:ext cx="8210700" cy="36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477220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-9425" y="-9525"/>
            <a:ext cx="9162900" cy="570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77995" y="145045"/>
            <a:ext cx="1266285" cy="25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5"/>
          <p:cNvPicPr preferRelativeResize="0"/>
          <p:nvPr/>
        </p:nvPicPr>
        <p:blipFill rotWithShape="1">
          <a:blip r:embed="rId3">
            <a:alphaModFix/>
          </a:blip>
          <a:srcRect b="20392" l="24601" r="22079" t="60612"/>
          <a:stretch/>
        </p:blipFill>
        <p:spPr>
          <a:xfrm>
            <a:off x="6268490" y="98296"/>
            <a:ext cx="1280877" cy="358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06037" y="79380"/>
            <a:ext cx="1562184" cy="407232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5"/>
          <p:cNvSpPr txBox="1"/>
          <p:nvPr>
            <p:ph type="title"/>
          </p:nvPr>
        </p:nvSpPr>
        <p:spPr>
          <a:xfrm>
            <a:off x="0" y="-57600"/>
            <a:ext cx="47340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" type="body"/>
          </p:nvPr>
        </p:nvSpPr>
        <p:spPr>
          <a:xfrm>
            <a:off x="419100" y="1228725"/>
            <a:ext cx="3705300" cy="3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2" type="body"/>
          </p:nvPr>
        </p:nvSpPr>
        <p:spPr>
          <a:xfrm>
            <a:off x="4467225" y="1228725"/>
            <a:ext cx="4191000" cy="3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/>
          <p:nvPr/>
        </p:nvSpPr>
        <p:spPr>
          <a:xfrm>
            <a:off x="-14200" y="-9525"/>
            <a:ext cx="9189600" cy="5162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" name="Google Shape;48;p6"/>
          <p:cNvGrpSpPr/>
          <p:nvPr/>
        </p:nvGrpSpPr>
        <p:grpSpPr>
          <a:xfrm>
            <a:off x="4714890" y="79637"/>
            <a:ext cx="4250490" cy="408409"/>
            <a:chOff x="6277320" y="118440"/>
            <a:chExt cx="5646241" cy="542520"/>
          </a:xfrm>
        </p:grpSpPr>
        <p:pic>
          <p:nvPicPr>
            <p:cNvPr id="49" name="Google Shape;49;p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0236600" y="205920"/>
              <a:ext cx="1686960" cy="337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50;p6"/>
            <p:cNvPicPr preferRelativeResize="0"/>
            <p:nvPr/>
          </p:nvPicPr>
          <p:blipFill rotWithShape="1">
            <a:blip r:embed="rId3">
              <a:alphaModFix/>
            </a:blip>
            <a:srcRect b="20392" l="24601" r="22079" t="60612"/>
            <a:stretch/>
          </p:blipFill>
          <p:spPr>
            <a:xfrm>
              <a:off x="8358840" y="143640"/>
              <a:ext cx="1706400" cy="477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77320" y="118440"/>
              <a:ext cx="2081160" cy="54252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2" name="Google Shape;52;p6"/>
          <p:cNvCxnSpPr/>
          <p:nvPr/>
        </p:nvCxnSpPr>
        <p:spPr>
          <a:xfrm flipH="1" rot="10800000">
            <a:off x="-2547" y="594951"/>
            <a:ext cx="9178200" cy="9900"/>
          </a:xfrm>
          <a:prstGeom prst="straightConnector1">
            <a:avLst/>
          </a:prstGeom>
          <a:noFill/>
          <a:ln cap="flat" cmpd="sng" w="284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53" name="Google Shape;53;p6"/>
          <p:cNvSpPr txBox="1"/>
          <p:nvPr>
            <p:ph idx="12" type="sldNum"/>
          </p:nvPr>
        </p:nvSpPr>
        <p:spPr>
          <a:xfrm>
            <a:off x="8494320" y="4670963"/>
            <a:ext cx="550800" cy="3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4" name="Google Shape;54;p6"/>
          <p:cNvSpPr txBox="1"/>
          <p:nvPr>
            <p:ph type="title"/>
          </p:nvPr>
        </p:nvSpPr>
        <p:spPr>
          <a:xfrm>
            <a:off x="0" y="-57600"/>
            <a:ext cx="47244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/>
          <p:nvPr/>
        </p:nvSpPr>
        <p:spPr>
          <a:xfrm>
            <a:off x="-14200" y="-9525"/>
            <a:ext cx="9189600" cy="5162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" name="Google Shape;57;p7"/>
          <p:cNvGrpSpPr/>
          <p:nvPr/>
        </p:nvGrpSpPr>
        <p:grpSpPr>
          <a:xfrm>
            <a:off x="4714890" y="79637"/>
            <a:ext cx="4250490" cy="408409"/>
            <a:chOff x="6277320" y="118440"/>
            <a:chExt cx="5646241" cy="542520"/>
          </a:xfrm>
        </p:grpSpPr>
        <p:pic>
          <p:nvPicPr>
            <p:cNvPr id="58" name="Google Shape;58;p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0236600" y="205920"/>
              <a:ext cx="1686960" cy="337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7"/>
            <p:cNvPicPr preferRelativeResize="0"/>
            <p:nvPr/>
          </p:nvPicPr>
          <p:blipFill rotWithShape="1">
            <a:blip r:embed="rId3">
              <a:alphaModFix/>
            </a:blip>
            <a:srcRect b="20392" l="24601" r="22079" t="60612"/>
            <a:stretch/>
          </p:blipFill>
          <p:spPr>
            <a:xfrm>
              <a:off x="8358840" y="143640"/>
              <a:ext cx="1706400" cy="477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77320" y="118440"/>
              <a:ext cx="2081160" cy="54252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1" name="Google Shape;61;p7"/>
          <p:cNvCxnSpPr/>
          <p:nvPr/>
        </p:nvCxnSpPr>
        <p:spPr>
          <a:xfrm flipH="1" rot="10800000">
            <a:off x="-2547" y="594951"/>
            <a:ext cx="9178200" cy="9900"/>
          </a:xfrm>
          <a:prstGeom prst="straightConnector1">
            <a:avLst/>
          </a:prstGeom>
          <a:noFill/>
          <a:ln cap="flat" cmpd="sng" w="284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8494320" y="4670963"/>
            <a:ext cx="550800" cy="3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3" name="Google Shape;63;p7"/>
          <p:cNvSpPr txBox="1"/>
          <p:nvPr>
            <p:ph type="title"/>
          </p:nvPr>
        </p:nvSpPr>
        <p:spPr>
          <a:xfrm>
            <a:off x="0" y="57600"/>
            <a:ext cx="47244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idx="1" type="body"/>
          </p:nvPr>
        </p:nvSpPr>
        <p:spPr>
          <a:xfrm>
            <a:off x="200025" y="1314450"/>
            <a:ext cx="7330500" cy="29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">
  <p:cSld name="TITLE_AND_BODY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/>
          <p:nvPr/>
        </p:nvSpPr>
        <p:spPr>
          <a:xfrm>
            <a:off x="-14200" y="-9525"/>
            <a:ext cx="9189600" cy="5162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" name="Google Shape;67;p8"/>
          <p:cNvGrpSpPr/>
          <p:nvPr/>
        </p:nvGrpSpPr>
        <p:grpSpPr>
          <a:xfrm>
            <a:off x="4714890" y="79637"/>
            <a:ext cx="4250490" cy="408409"/>
            <a:chOff x="6277320" y="118440"/>
            <a:chExt cx="5646241" cy="542520"/>
          </a:xfrm>
        </p:grpSpPr>
        <p:pic>
          <p:nvPicPr>
            <p:cNvPr id="68" name="Google Shape;68;p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0236600" y="205920"/>
              <a:ext cx="1686960" cy="337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8"/>
            <p:cNvPicPr preferRelativeResize="0"/>
            <p:nvPr/>
          </p:nvPicPr>
          <p:blipFill rotWithShape="1">
            <a:blip r:embed="rId3">
              <a:alphaModFix/>
            </a:blip>
            <a:srcRect b="20392" l="24601" r="22079" t="60612"/>
            <a:stretch/>
          </p:blipFill>
          <p:spPr>
            <a:xfrm>
              <a:off x="8358840" y="143640"/>
              <a:ext cx="1706400" cy="477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77320" y="118440"/>
              <a:ext cx="2081160" cy="54252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71" name="Google Shape;71;p8"/>
          <p:cNvCxnSpPr/>
          <p:nvPr/>
        </p:nvCxnSpPr>
        <p:spPr>
          <a:xfrm flipH="1" rot="10800000">
            <a:off x="-2547" y="594951"/>
            <a:ext cx="9178200" cy="9900"/>
          </a:xfrm>
          <a:prstGeom prst="straightConnector1">
            <a:avLst/>
          </a:prstGeom>
          <a:noFill/>
          <a:ln cap="flat" cmpd="sng" w="284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72" name="Google Shape;72;p8"/>
          <p:cNvSpPr txBox="1"/>
          <p:nvPr>
            <p:ph idx="12" type="sldNum"/>
          </p:nvPr>
        </p:nvSpPr>
        <p:spPr>
          <a:xfrm>
            <a:off x="8494320" y="4670963"/>
            <a:ext cx="550800" cy="3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3" name="Google Shape;73;p8"/>
          <p:cNvSpPr txBox="1"/>
          <p:nvPr>
            <p:ph type="title"/>
          </p:nvPr>
        </p:nvSpPr>
        <p:spPr>
          <a:xfrm>
            <a:off x="0" y="-57600"/>
            <a:ext cx="48387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8"/>
          <p:cNvSpPr txBox="1"/>
          <p:nvPr>
            <p:ph idx="1" type="body"/>
          </p:nvPr>
        </p:nvSpPr>
        <p:spPr>
          <a:xfrm>
            <a:off x="200025" y="1314450"/>
            <a:ext cx="3760500" cy="29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5" name="Google Shape;75;p8"/>
          <p:cNvSpPr txBox="1"/>
          <p:nvPr>
            <p:ph idx="2" type="body"/>
          </p:nvPr>
        </p:nvSpPr>
        <p:spPr>
          <a:xfrm>
            <a:off x="4655696" y="1314450"/>
            <a:ext cx="4250100" cy="29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7475" y="4313975"/>
            <a:ext cx="9171600" cy="839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Google Shape;78;p9"/>
          <p:cNvGrpSpPr/>
          <p:nvPr/>
        </p:nvGrpSpPr>
        <p:grpSpPr>
          <a:xfrm>
            <a:off x="4701492" y="4711765"/>
            <a:ext cx="4242021" cy="407595"/>
            <a:chOff x="6277320" y="6284160"/>
            <a:chExt cx="5646241" cy="542520"/>
          </a:xfrm>
        </p:grpSpPr>
        <p:pic>
          <p:nvPicPr>
            <p:cNvPr id="79" name="Google Shape;79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236600" y="6371640"/>
              <a:ext cx="1686960" cy="337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9"/>
            <p:cNvPicPr preferRelativeResize="0"/>
            <p:nvPr/>
          </p:nvPicPr>
          <p:blipFill rotWithShape="1">
            <a:blip r:embed="rId4">
              <a:alphaModFix/>
            </a:blip>
            <a:srcRect b="20392" l="24601" r="22079" t="60612"/>
            <a:stretch/>
          </p:blipFill>
          <p:spPr>
            <a:xfrm>
              <a:off x="8358840" y="6309360"/>
              <a:ext cx="1706400" cy="477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77320" y="6284160"/>
              <a:ext cx="2081160" cy="5425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" name="Google Shape;82;p9"/>
          <p:cNvSpPr txBox="1"/>
          <p:nvPr>
            <p:ph idx="12" type="sldNum"/>
          </p:nvPr>
        </p:nvSpPr>
        <p:spPr>
          <a:xfrm>
            <a:off x="8485195" y="4438812"/>
            <a:ext cx="550200" cy="3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3" name="Google Shape;83;p9"/>
          <p:cNvSpPr/>
          <p:nvPr/>
        </p:nvSpPr>
        <p:spPr>
          <a:xfrm>
            <a:off x="-18175" y="-9525"/>
            <a:ext cx="9171600" cy="570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9"/>
          <p:cNvSpPr txBox="1"/>
          <p:nvPr>
            <p:ph type="title"/>
          </p:nvPr>
        </p:nvSpPr>
        <p:spPr>
          <a:xfrm>
            <a:off x="0" y="-57600"/>
            <a:ext cx="88578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7475" y="4313975"/>
            <a:ext cx="9171600" cy="839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10"/>
          <p:cNvGrpSpPr/>
          <p:nvPr/>
        </p:nvGrpSpPr>
        <p:grpSpPr>
          <a:xfrm>
            <a:off x="4701492" y="4711765"/>
            <a:ext cx="4242021" cy="407595"/>
            <a:chOff x="6277320" y="6284160"/>
            <a:chExt cx="5646241" cy="542520"/>
          </a:xfrm>
        </p:grpSpPr>
        <p:pic>
          <p:nvPicPr>
            <p:cNvPr id="88" name="Google Shape;88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236600" y="6371640"/>
              <a:ext cx="1686960" cy="337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0"/>
            <p:cNvPicPr preferRelativeResize="0"/>
            <p:nvPr/>
          </p:nvPicPr>
          <p:blipFill rotWithShape="1">
            <a:blip r:embed="rId4">
              <a:alphaModFix/>
            </a:blip>
            <a:srcRect b="20392" l="24601" r="22079" t="60612"/>
            <a:stretch/>
          </p:blipFill>
          <p:spPr>
            <a:xfrm>
              <a:off x="8358840" y="6309360"/>
              <a:ext cx="1706400" cy="477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77320" y="6284160"/>
              <a:ext cx="2081160" cy="5425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" name="Google Shape;91;p10"/>
          <p:cNvSpPr txBox="1"/>
          <p:nvPr>
            <p:ph idx="12" type="sldNum"/>
          </p:nvPr>
        </p:nvSpPr>
        <p:spPr>
          <a:xfrm>
            <a:off x="8485195" y="4438812"/>
            <a:ext cx="550200" cy="3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2" name="Google Shape;92;p10"/>
          <p:cNvSpPr/>
          <p:nvPr/>
        </p:nvSpPr>
        <p:spPr>
          <a:xfrm>
            <a:off x="-18175" y="-9525"/>
            <a:ext cx="9171600" cy="570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0"/>
          <p:cNvSpPr txBox="1"/>
          <p:nvPr>
            <p:ph type="title"/>
          </p:nvPr>
        </p:nvSpPr>
        <p:spPr>
          <a:xfrm>
            <a:off x="0" y="-57600"/>
            <a:ext cx="88578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" name="Google Shape;94;p10"/>
          <p:cNvSpPr txBox="1"/>
          <p:nvPr>
            <p:ph idx="1" type="body"/>
          </p:nvPr>
        </p:nvSpPr>
        <p:spPr>
          <a:xfrm>
            <a:off x="352425" y="1181100"/>
            <a:ext cx="7330500" cy="29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9.png"/><Relationship Id="rId4" Type="http://schemas.openxmlformats.org/officeDocument/2006/relationships/image" Target="../media/image38.png"/><Relationship Id="rId5" Type="http://schemas.openxmlformats.org/officeDocument/2006/relationships/image" Target="../media/image5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png"/><Relationship Id="rId4" Type="http://schemas.openxmlformats.org/officeDocument/2006/relationships/image" Target="../media/image50.png"/><Relationship Id="rId5" Type="http://schemas.openxmlformats.org/officeDocument/2006/relationships/image" Target="../media/image5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6.png"/><Relationship Id="rId4" Type="http://schemas.openxmlformats.org/officeDocument/2006/relationships/hyperlink" Target="https://www.alura.com.br/artigos/entendendo-a-geracao-de-chaves-com-jpa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8.png"/><Relationship Id="rId4" Type="http://schemas.openxmlformats.org/officeDocument/2006/relationships/image" Target="../media/image5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3.png"/><Relationship Id="rId4" Type="http://schemas.openxmlformats.org/officeDocument/2006/relationships/image" Target="../media/image5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5.png"/><Relationship Id="rId4" Type="http://schemas.openxmlformats.org/officeDocument/2006/relationships/image" Target="../media/image62.png"/><Relationship Id="rId5" Type="http://schemas.openxmlformats.org/officeDocument/2006/relationships/image" Target="../media/image59.png"/><Relationship Id="rId6" Type="http://schemas.openxmlformats.org/officeDocument/2006/relationships/image" Target="../media/image6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1.png"/><Relationship Id="rId4" Type="http://schemas.openxmlformats.org/officeDocument/2006/relationships/image" Target="../media/image6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5.png"/><Relationship Id="rId4" Type="http://schemas.openxmlformats.org/officeDocument/2006/relationships/image" Target="../media/image64.png"/><Relationship Id="rId5" Type="http://schemas.openxmlformats.org/officeDocument/2006/relationships/hyperlink" Target="http://localhost:8080/h2-console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2.png"/><Relationship Id="rId4" Type="http://schemas.openxmlformats.org/officeDocument/2006/relationships/image" Target="../media/image6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7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15.png"/><Relationship Id="rId11" Type="http://schemas.openxmlformats.org/officeDocument/2006/relationships/image" Target="../media/image18.png"/><Relationship Id="rId10" Type="http://schemas.openxmlformats.org/officeDocument/2006/relationships/image" Target="../media/image10.png"/><Relationship Id="rId21" Type="http://schemas.openxmlformats.org/officeDocument/2006/relationships/hyperlink" Target="https://jcp.org/en/participation/members" TargetMode="External"/><Relationship Id="rId13" Type="http://schemas.openxmlformats.org/officeDocument/2006/relationships/image" Target="../media/image25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hyperlink" Target="https://www.jcp.org/en/home/index" TargetMode="External"/><Relationship Id="rId9" Type="http://schemas.openxmlformats.org/officeDocument/2006/relationships/image" Target="../media/image24.png"/><Relationship Id="rId15" Type="http://schemas.openxmlformats.org/officeDocument/2006/relationships/image" Target="../media/image22.png"/><Relationship Id="rId14" Type="http://schemas.openxmlformats.org/officeDocument/2006/relationships/image" Target="../media/image29.png"/><Relationship Id="rId17" Type="http://schemas.openxmlformats.org/officeDocument/2006/relationships/image" Target="../media/image30.png"/><Relationship Id="rId16" Type="http://schemas.openxmlformats.org/officeDocument/2006/relationships/image" Target="../media/image14.png"/><Relationship Id="rId5" Type="http://schemas.openxmlformats.org/officeDocument/2006/relationships/image" Target="../media/image19.png"/><Relationship Id="rId19" Type="http://schemas.openxmlformats.org/officeDocument/2006/relationships/image" Target="../media/image11.png"/><Relationship Id="rId6" Type="http://schemas.openxmlformats.org/officeDocument/2006/relationships/image" Target="../media/image16.png"/><Relationship Id="rId18" Type="http://schemas.openxmlformats.org/officeDocument/2006/relationships/image" Target="../media/image21.png"/><Relationship Id="rId7" Type="http://schemas.openxmlformats.org/officeDocument/2006/relationships/image" Target="../media/image13.png"/><Relationship Id="rId8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8.png"/><Relationship Id="rId4" Type="http://schemas.openxmlformats.org/officeDocument/2006/relationships/image" Target="../media/image77.png"/><Relationship Id="rId5" Type="http://schemas.openxmlformats.org/officeDocument/2006/relationships/image" Target="../media/image7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1.png"/><Relationship Id="rId4" Type="http://schemas.openxmlformats.org/officeDocument/2006/relationships/image" Target="../media/image7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png"/><Relationship Id="rId4" Type="http://schemas.openxmlformats.org/officeDocument/2006/relationships/image" Target="../media/image17.png"/><Relationship Id="rId9" Type="http://schemas.openxmlformats.org/officeDocument/2006/relationships/image" Target="../media/image28.png"/><Relationship Id="rId5" Type="http://schemas.openxmlformats.org/officeDocument/2006/relationships/image" Target="../media/image20.png"/><Relationship Id="rId6" Type="http://schemas.openxmlformats.org/officeDocument/2006/relationships/image" Target="../media/image31.png"/><Relationship Id="rId7" Type="http://schemas.openxmlformats.org/officeDocument/2006/relationships/image" Target="../media/image43.png"/><Relationship Id="rId8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9.png"/><Relationship Id="rId4" Type="http://schemas.openxmlformats.org/officeDocument/2006/relationships/image" Target="../media/image45.png"/><Relationship Id="rId5" Type="http://schemas.openxmlformats.org/officeDocument/2006/relationships/image" Target="../media/image33.png"/><Relationship Id="rId6" Type="http://schemas.openxmlformats.org/officeDocument/2006/relationships/image" Target="../media/image32.png"/><Relationship Id="rId7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Relationship Id="rId5" Type="http://schemas.openxmlformats.org/officeDocument/2006/relationships/image" Target="../media/image3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36.png"/><Relationship Id="rId6" Type="http://schemas.openxmlformats.org/officeDocument/2006/relationships/image" Target="../media/image42.png"/><Relationship Id="rId7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3"/>
          <p:cNvSpPr txBox="1"/>
          <p:nvPr>
            <p:ph type="title"/>
          </p:nvPr>
        </p:nvSpPr>
        <p:spPr>
          <a:xfrm>
            <a:off x="1604975" y="4001950"/>
            <a:ext cx="73305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Java - Web - Spring Boot</a:t>
            </a:r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3"/>
          <p:cNvSpPr txBox="1"/>
          <p:nvPr>
            <p:ph idx="1" type="subTitle"/>
          </p:nvPr>
        </p:nvSpPr>
        <p:spPr>
          <a:xfrm>
            <a:off x="2581275" y="4336875"/>
            <a:ext cx="63531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04 - JPA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2"/>
          <p:cNvSpPr txBox="1"/>
          <p:nvPr>
            <p:ph type="title"/>
          </p:nvPr>
        </p:nvSpPr>
        <p:spPr>
          <a:xfrm>
            <a:off x="0" y="-57150"/>
            <a:ext cx="48102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Spring Data JPA</a:t>
            </a:r>
            <a:endParaRPr/>
          </a:p>
        </p:txBody>
      </p:sp>
      <p:sp>
        <p:nvSpPr>
          <p:cNvPr id="217" name="Google Shape;217;p22"/>
          <p:cNvSpPr txBox="1"/>
          <p:nvPr/>
        </p:nvSpPr>
        <p:spPr>
          <a:xfrm>
            <a:off x="633775" y="910075"/>
            <a:ext cx="73050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Facilita a implementação de Repositórios em JPA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Conceito de Repositórios para acesso aos dados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Utiliza o Hibernate como implementação</a:t>
            </a:r>
            <a:endParaRPr/>
          </a:p>
        </p:txBody>
      </p:sp>
      <p:sp>
        <p:nvSpPr>
          <p:cNvPr id="218" name="Google Shape;218;p22"/>
          <p:cNvSpPr/>
          <p:nvPr/>
        </p:nvSpPr>
        <p:spPr>
          <a:xfrm>
            <a:off x="482475" y="2346500"/>
            <a:ext cx="8178600" cy="3903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Aplicação</a:t>
            </a:r>
            <a:endParaRPr/>
          </a:p>
        </p:txBody>
      </p:sp>
      <p:sp>
        <p:nvSpPr>
          <p:cNvPr id="219" name="Google Shape;219;p22"/>
          <p:cNvSpPr/>
          <p:nvPr/>
        </p:nvSpPr>
        <p:spPr>
          <a:xfrm>
            <a:off x="482475" y="2856389"/>
            <a:ext cx="2631900" cy="494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CrudRepository</a:t>
            </a:r>
            <a:endParaRPr/>
          </a:p>
        </p:txBody>
      </p:sp>
      <p:sp>
        <p:nvSpPr>
          <p:cNvPr id="220" name="Google Shape;220;p22"/>
          <p:cNvSpPr/>
          <p:nvPr/>
        </p:nvSpPr>
        <p:spPr>
          <a:xfrm>
            <a:off x="3255715" y="2856389"/>
            <a:ext cx="2631900" cy="494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PagingAndSortingRepository</a:t>
            </a:r>
            <a:endParaRPr/>
          </a:p>
        </p:txBody>
      </p:sp>
      <p:sp>
        <p:nvSpPr>
          <p:cNvPr id="221" name="Google Shape;221;p22"/>
          <p:cNvSpPr/>
          <p:nvPr/>
        </p:nvSpPr>
        <p:spPr>
          <a:xfrm>
            <a:off x="6028951" y="2856389"/>
            <a:ext cx="2631900" cy="494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JpaRepository</a:t>
            </a:r>
            <a:endParaRPr/>
          </a:p>
        </p:txBody>
      </p:sp>
      <p:sp>
        <p:nvSpPr>
          <p:cNvPr id="222" name="Google Shape;222;p22"/>
          <p:cNvSpPr/>
          <p:nvPr/>
        </p:nvSpPr>
        <p:spPr>
          <a:xfrm>
            <a:off x="482483" y="3470701"/>
            <a:ext cx="8178600" cy="447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Spring Data JPA</a:t>
            </a:r>
            <a:endParaRPr/>
          </a:p>
        </p:txBody>
      </p:sp>
      <p:sp>
        <p:nvSpPr>
          <p:cNvPr id="223" name="Google Shape;223;p22"/>
          <p:cNvSpPr/>
          <p:nvPr/>
        </p:nvSpPr>
        <p:spPr>
          <a:xfrm>
            <a:off x="482483" y="3974500"/>
            <a:ext cx="8178600" cy="4470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Hibernate</a:t>
            </a:r>
            <a:endParaRPr/>
          </a:p>
        </p:txBody>
      </p:sp>
      <p:sp>
        <p:nvSpPr>
          <p:cNvPr id="224" name="Google Shape;224;p22"/>
          <p:cNvSpPr/>
          <p:nvPr/>
        </p:nvSpPr>
        <p:spPr>
          <a:xfrm>
            <a:off x="482483" y="4489500"/>
            <a:ext cx="8178600" cy="4470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Banco de Dados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 txBox="1"/>
          <p:nvPr>
            <p:ph type="title"/>
          </p:nvPr>
        </p:nvSpPr>
        <p:spPr>
          <a:xfrm>
            <a:off x="0" y="-57150"/>
            <a:ext cx="48102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Configurando Spring Data</a:t>
            </a:r>
            <a:endParaRPr/>
          </a:p>
        </p:txBody>
      </p:sp>
      <p:pic>
        <p:nvPicPr>
          <p:cNvPr id="230" name="Google Shape;2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2125" y="1330400"/>
            <a:ext cx="5417300" cy="33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3"/>
          <p:cNvSpPr txBox="1"/>
          <p:nvPr/>
        </p:nvSpPr>
        <p:spPr>
          <a:xfrm>
            <a:off x="243775" y="780050"/>
            <a:ext cx="6882300" cy="4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Incluir dependências no pom.xml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Spring-boot-starter-data-jpa</a:t>
            </a:r>
            <a:br>
              <a:rPr lang="en-GB"/>
            </a:br>
            <a:r>
              <a:rPr lang="en-GB"/>
              <a:t>Dependência principal do </a:t>
            </a:r>
            <a:br>
              <a:rPr lang="en-GB"/>
            </a:br>
            <a:r>
              <a:rPr lang="en-GB"/>
              <a:t>spring-data para JPA</a:t>
            </a:r>
            <a:br>
              <a:rPr lang="en-GB"/>
            </a:br>
            <a:r>
              <a:rPr lang="en-GB"/>
              <a:t>Tem o Hibernate e outras </a:t>
            </a:r>
            <a:br>
              <a:rPr lang="en-GB"/>
            </a:br>
            <a:r>
              <a:rPr lang="en-GB"/>
              <a:t>bibliotecas como dependência</a:t>
            </a:r>
            <a:br>
              <a:rPr lang="en-GB"/>
            </a:br>
            <a:br>
              <a:rPr lang="en-GB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h2 - banco de dados “embeded” </a:t>
            </a:r>
            <a:br>
              <a:rPr lang="en-GB"/>
            </a:br>
            <a:r>
              <a:rPr lang="en-GB"/>
              <a:t>Feito inteiramente em java</a:t>
            </a:r>
            <a:br>
              <a:rPr lang="en-GB"/>
            </a:br>
            <a:r>
              <a:rPr lang="en-GB"/>
              <a:t>Não precisa de instalação</a:t>
            </a:r>
            <a:br>
              <a:rPr lang="en-GB"/>
            </a:br>
            <a:r>
              <a:rPr lang="en-GB"/>
              <a:t>Pode rodar somente em </a:t>
            </a:r>
            <a:br>
              <a:rPr lang="en-GB"/>
            </a:br>
            <a:r>
              <a:rPr lang="en-GB"/>
              <a:t>memória ou armazenar os </a:t>
            </a:r>
            <a:br>
              <a:rPr lang="en-GB"/>
            </a:br>
            <a:r>
              <a:rPr lang="en-GB"/>
              <a:t>dados em uma pasta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"/>
          <p:cNvSpPr txBox="1"/>
          <p:nvPr>
            <p:ph type="title"/>
          </p:nvPr>
        </p:nvSpPr>
        <p:spPr>
          <a:xfrm>
            <a:off x="0" y="-57150"/>
            <a:ext cx="48102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Configurando Spring Data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925" y="1142375"/>
            <a:ext cx="3796099" cy="2858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8" name="Google Shape;23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2778" y="1278575"/>
            <a:ext cx="4393196" cy="269379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9" name="Google Shape;239;p24"/>
          <p:cNvSpPr txBox="1"/>
          <p:nvPr/>
        </p:nvSpPr>
        <p:spPr>
          <a:xfrm>
            <a:off x="217925" y="690675"/>
            <a:ext cx="46803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Usando Postgres - </a:t>
            </a:r>
            <a:r>
              <a:rPr lang="en-GB"/>
              <a:t>Google: maven postgresql</a:t>
            </a:r>
            <a:endParaRPr/>
          </a:p>
        </p:txBody>
      </p:sp>
      <p:pic>
        <p:nvPicPr>
          <p:cNvPr id="240" name="Google Shape;24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4550" y="4241250"/>
            <a:ext cx="5396449" cy="59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5"/>
          <p:cNvSpPr txBox="1"/>
          <p:nvPr>
            <p:ph type="title"/>
          </p:nvPr>
        </p:nvSpPr>
        <p:spPr>
          <a:xfrm>
            <a:off x="0" y="-57150"/>
            <a:ext cx="48102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Entidade - ORM</a:t>
            </a:r>
            <a:endParaRPr/>
          </a:p>
        </p:txBody>
      </p:sp>
      <p:pic>
        <p:nvPicPr>
          <p:cNvPr id="246" name="Google Shape;2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600" y="1920450"/>
            <a:ext cx="6496050" cy="2838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7" name="Google Shape;247;p25"/>
          <p:cNvSpPr txBox="1"/>
          <p:nvPr/>
        </p:nvSpPr>
        <p:spPr>
          <a:xfrm>
            <a:off x="390025" y="788200"/>
            <a:ext cx="80607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@Entity - identifica que a classe é uma entidade do banco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@Table - indica o nome da tabela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@Id - indica que o atributo será mapeado como chave primária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@Column - indica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"/>
          <p:cNvSpPr txBox="1"/>
          <p:nvPr>
            <p:ph type="title"/>
          </p:nvPr>
        </p:nvSpPr>
        <p:spPr>
          <a:xfrm>
            <a:off x="0" y="-57150"/>
            <a:ext cx="48102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Column</a:t>
            </a:r>
            <a:endParaRPr/>
          </a:p>
        </p:txBody>
      </p:sp>
      <p:sp>
        <p:nvSpPr>
          <p:cNvPr id="253" name="Google Shape;253;p26"/>
          <p:cNvSpPr txBox="1"/>
          <p:nvPr/>
        </p:nvSpPr>
        <p:spPr>
          <a:xfrm>
            <a:off x="333150" y="958825"/>
            <a:ext cx="8068800" cy="28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Opcional (será utilizado o nome do atributo como nome do campo, bem como seu tipo)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Possui diversos parâmetros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/>
              <a:t>n</a:t>
            </a:r>
            <a:r>
              <a:rPr lang="en-GB" sz="1900"/>
              <a:t>ame - nome do campo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/>
              <a:t>n</a:t>
            </a:r>
            <a:r>
              <a:rPr lang="en-GB" sz="1900"/>
              <a:t>ullable - indica se pode receber nulo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/>
              <a:t>l</a:t>
            </a:r>
            <a:r>
              <a:rPr lang="en-GB" sz="1900"/>
              <a:t>ength - tamanho do campo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/>
              <a:t>u</a:t>
            </a:r>
            <a:r>
              <a:rPr lang="en-GB" sz="1900"/>
              <a:t>nique - se o valor do campo é único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/>
              <a:t>s</a:t>
            </a:r>
            <a:r>
              <a:rPr lang="en-GB" sz="1900"/>
              <a:t>cale e precision - utilizados para definição de tamanho de números</a:t>
            </a:r>
            <a:endParaRPr sz="1900"/>
          </a:p>
        </p:txBody>
      </p:sp>
      <p:pic>
        <p:nvPicPr>
          <p:cNvPr id="254" name="Google Shape;254;p26"/>
          <p:cNvPicPr preferRelativeResize="0"/>
          <p:nvPr/>
        </p:nvPicPr>
        <p:blipFill rotWithShape="1">
          <a:blip r:embed="rId3">
            <a:alphaModFix/>
          </a:blip>
          <a:srcRect b="2194" l="4534" r="0" t="73471"/>
          <a:stretch/>
        </p:blipFill>
        <p:spPr>
          <a:xfrm>
            <a:off x="1186325" y="4062825"/>
            <a:ext cx="6201550" cy="690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7"/>
          <p:cNvSpPr txBox="1"/>
          <p:nvPr>
            <p:ph type="title"/>
          </p:nvPr>
        </p:nvSpPr>
        <p:spPr>
          <a:xfrm>
            <a:off x="0" y="-57150"/>
            <a:ext cx="48102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@Temporal</a:t>
            </a:r>
            <a:endParaRPr/>
          </a:p>
        </p:txBody>
      </p:sp>
      <p:pic>
        <p:nvPicPr>
          <p:cNvPr id="260" name="Google Shape;2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7950" y="957625"/>
            <a:ext cx="3796050" cy="223615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61" name="Google Shape;261;p27"/>
          <p:cNvSpPr txBox="1"/>
          <p:nvPr/>
        </p:nvSpPr>
        <p:spPr>
          <a:xfrm>
            <a:off x="235625" y="1007575"/>
            <a:ext cx="6484200" cy="25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Utilizada para indicar campos do tipo data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Sempre associada há um atributo do tipo </a:t>
            </a:r>
            <a:br>
              <a:rPr lang="en-GB" sz="1800"/>
            </a:br>
            <a:r>
              <a:rPr lang="en-GB" sz="1800"/>
              <a:t>java.util.Date (não há suporte para outras</a:t>
            </a:r>
            <a:br>
              <a:rPr lang="en-GB" sz="1800"/>
            </a:br>
            <a:r>
              <a:rPr lang="en-GB" sz="1800"/>
              <a:t> classes)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Usa as constantes de TemporalType</a:t>
            </a:r>
            <a:br>
              <a:rPr lang="en-GB" sz="1800"/>
            </a:br>
            <a:r>
              <a:rPr lang="en-GB" sz="1800"/>
              <a:t>para indicar o tipo SQL: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TemporalType.DATE para SQL DATE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TemporalType.TIME para SQL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TemporalType.TIMESTAMP para SQL TIMESTAMP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8"/>
          <p:cNvSpPr txBox="1"/>
          <p:nvPr>
            <p:ph type="title"/>
          </p:nvPr>
        </p:nvSpPr>
        <p:spPr>
          <a:xfrm>
            <a:off x="0" y="-57150"/>
            <a:ext cx="48102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GeneratedValue</a:t>
            </a:r>
            <a:endParaRPr/>
          </a:p>
        </p:txBody>
      </p:sp>
      <p:sp>
        <p:nvSpPr>
          <p:cNvPr id="267" name="Google Shape;267;p28"/>
          <p:cNvSpPr txBox="1"/>
          <p:nvPr/>
        </p:nvSpPr>
        <p:spPr>
          <a:xfrm>
            <a:off x="251900" y="575845"/>
            <a:ext cx="8450700" cy="4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Permite usar valores gerados automáticamente, o atributo strategy pode ter os seguintes valores: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GenerationType.IDENTITY - utiliza uma coluna própria do banco de dados que faça o auto incremento dos valores (no Postgres seria uma coluna do tipo Serial)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GenerationType.SEQUENCE - utiliza uma </a:t>
            </a:r>
            <a:r>
              <a:rPr b="1" lang="en-GB"/>
              <a:t>sequence</a:t>
            </a:r>
            <a:r>
              <a:rPr lang="en-GB"/>
              <a:t> no banco requer uma anotação adicional para definir a </a:t>
            </a:r>
            <a:r>
              <a:rPr b="1" lang="en-GB"/>
              <a:t>sequence</a:t>
            </a:r>
            <a:br>
              <a:rPr b="1" lang="en-GB"/>
            </a:br>
            <a:br>
              <a:rPr b="1" lang="en-GB"/>
            </a:br>
            <a:br>
              <a:rPr b="1" lang="en-GB"/>
            </a:br>
            <a:br>
              <a:rPr b="1" lang="en-GB"/>
            </a:br>
            <a:br>
              <a:rPr b="1" lang="en-GB"/>
            </a:b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GenerationType.AUTO - tende variar de acordo com a implementação e até com relação a versão, por exemplo, no Hibernate 5.0 houve uma alteração e ele passou a usar TABLE quando se coloca AUTO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559" y="4247325"/>
            <a:ext cx="4804141" cy="7233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9" name="Google Shape;26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550" y="2605635"/>
            <a:ext cx="7462000" cy="81225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70" name="Google Shape;27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550" y="1386620"/>
            <a:ext cx="5161325" cy="7233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9"/>
          <p:cNvSpPr txBox="1"/>
          <p:nvPr>
            <p:ph type="title"/>
          </p:nvPr>
        </p:nvSpPr>
        <p:spPr>
          <a:xfrm>
            <a:off x="0" y="-57150"/>
            <a:ext cx="48102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GeneratedValue</a:t>
            </a:r>
            <a:endParaRPr/>
          </a:p>
        </p:txBody>
      </p:sp>
      <p:pic>
        <p:nvPicPr>
          <p:cNvPr id="276" name="Google Shape;2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163" y="2026713"/>
            <a:ext cx="7839075" cy="98107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77" name="Google Shape;277;p29"/>
          <p:cNvSpPr txBox="1"/>
          <p:nvPr/>
        </p:nvSpPr>
        <p:spPr>
          <a:xfrm>
            <a:off x="593175" y="958825"/>
            <a:ext cx="79632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GenerationType.TABLE - cria uma tabela com estrutura específica para o gerenciamento dos IDs</a:t>
            </a:r>
            <a:endParaRPr/>
          </a:p>
        </p:txBody>
      </p:sp>
      <p:sp>
        <p:nvSpPr>
          <p:cNvPr id="278" name="Google Shape;278;p29"/>
          <p:cNvSpPr txBox="1"/>
          <p:nvPr/>
        </p:nvSpPr>
        <p:spPr>
          <a:xfrm>
            <a:off x="178775" y="4599075"/>
            <a:ext cx="88164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Mais informações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https://www.alura.com.br/artigos/entendendo-a-geracao-de-chaves-com-jpa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0"/>
          <p:cNvSpPr txBox="1"/>
          <p:nvPr>
            <p:ph type="title"/>
          </p:nvPr>
        </p:nvSpPr>
        <p:spPr>
          <a:xfrm>
            <a:off x="0" y="-57150"/>
            <a:ext cx="48102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Repositório</a:t>
            </a:r>
            <a:endParaRPr/>
          </a:p>
        </p:txBody>
      </p:sp>
      <p:sp>
        <p:nvSpPr>
          <p:cNvPr id="284" name="Google Shape;284;p30"/>
          <p:cNvSpPr txBox="1"/>
          <p:nvPr/>
        </p:nvSpPr>
        <p:spPr>
          <a:xfrm>
            <a:off x="430650" y="796300"/>
            <a:ext cx="8288100" cy="12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Para criar um repositório, basta criar uma interface e estender uma das interfaces: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CrudRepository&lt;T,ID&gt; - operações de crud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PagingAndSortingRepository</a:t>
            </a:r>
            <a:r>
              <a:rPr lang="en-GB">
                <a:solidFill>
                  <a:schemeClr val="dk1"/>
                </a:solidFill>
              </a:rPr>
              <a:t>&lt;T,ID&gt;  - operações de paginação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GB">
                <a:solidFill>
                  <a:schemeClr val="dk1"/>
                </a:solidFill>
              </a:rPr>
              <a:t>JpaRepository</a:t>
            </a:r>
            <a:r>
              <a:rPr lang="en-GB">
                <a:solidFill>
                  <a:schemeClr val="dk1"/>
                </a:solidFill>
              </a:rPr>
              <a:t>&lt;T,ID&gt; - operações especificas associadas a JPA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85" name="Google Shape;2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050" y="3158725"/>
            <a:ext cx="7467600" cy="1323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6" name="Google Shape;28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350" y="2175525"/>
            <a:ext cx="8360550" cy="5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/>
          <p:nvPr>
            <p:ph type="title"/>
          </p:nvPr>
        </p:nvSpPr>
        <p:spPr>
          <a:xfrm>
            <a:off x="0" y="-57150"/>
            <a:ext cx="48102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Métodos Providos</a:t>
            </a:r>
            <a:endParaRPr/>
          </a:p>
        </p:txBody>
      </p:sp>
      <p:sp>
        <p:nvSpPr>
          <p:cNvPr id="292" name="Google Shape;292;p31"/>
          <p:cNvSpPr txBox="1"/>
          <p:nvPr/>
        </p:nvSpPr>
        <p:spPr>
          <a:xfrm>
            <a:off x="373775" y="869450"/>
            <a:ext cx="8393700" cy="3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CrudRepository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</a:t>
            </a:r>
            <a:r>
              <a:rPr lang="en-GB"/>
              <a:t>ave - Salva o objeto (INSERT) e retorna o objeto salvo (já com id gerada)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findOne - retorna um objeto, recebendo o ID como parâmetro (SELECT * WHERE ID=)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findAll() - retorna todos objetos da tabela (um objeto Iterable) (SELECT *)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count() -  retorna o total de registros na tabela ( SELECT COUNT 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delete - exclui o registro da tabela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exists - retorna true se o ID existir na tabela (SELECT (COUNT(*)&gt;0) WHERE ID=)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PagingAndSortingRepository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findAll(Sort) - retorna todos os objetos (um objeto Iterable), mas com suporte a ordenação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findAll(Pageable) - retorna um objeto Page contendo uma “página” de dados, com base nos valores do objeto Pageable passado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700" y="3719400"/>
            <a:ext cx="5362575" cy="581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"/>
          <p:cNvSpPr txBox="1"/>
          <p:nvPr>
            <p:ph type="title"/>
          </p:nvPr>
        </p:nvSpPr>
        <p:spPr>
          <a:xfrm>
            <a:off x="0" y="-57150"/>
            <a:ext cx="48102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Revisão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69875" y="738200"/>
            <a:ext cx="8683500" cy="36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Como retornar o código de Status: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ResponseEntity.ok()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ResponseEntity.notFound().build()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ResponseEntity.badRequest().build()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Os principais Status de Retorno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200 - ok, 404 - not found, 201 - created, 400 - bad request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Como definir cabeçalhos na nossa resposta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ResponseEntity.notFound().header(“chave”, “valor”).build()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Tratamento de Exceptions pelo Spring Boot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Controller utilizando a anotação @RestControlerAdvice - irá tratar as exceções da aplicação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Método no controller com anotação @ExceptionHandler(ClasseDaException.class) irá tratar a exceção e montar uma resposta com ResposeEntity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Refactoring - refatoração de código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Configuração de Propriedades - Mudar a porta do servidor e criar suas próprias propriedades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Utilização do DevTools para evitar reiniciar a aplicação a toda alteração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Disponibilizar conteúdo estático na pasta /static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/>
          <p:cNvSpPr txBox="1"/>
          <p:nvPr>
            <p:ph type="title"/>
          </p:nvPr>
        </p:nvSpPr>
        <p:spPr>
          <a:xfrm>
            <a:off x="0" y="-57150"/>
            <a:ext cx="48102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Métodos Providos</a:t>
            </a:r>
            <a:endParaRPr/>
          </a:p>
        </p:txBody>
      </p:sp>
      <p:sp>
        <p:nvSpPr>
          <p:cNvPr id="299" name="Google Shape;299;p32"/>
          <p:cNvSpPr txBox="1"/>
          <p:nvPr/>
        </p:nvSpPr>
        <p:spPr>
          <a:xfrm>
            <a:off x="268150" y="845075"/>
            <a:ext cx="8499300" cy="3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/>
              <a:t>JpaRepository</a:t>
            </a:r>
            <a:endParaRPr b="1"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findAll() - retorna uma lista (List) contendo todos os objetos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GB" sz="1700">
                <a:solidFill>
                  <a:schemeClr val="dk1"/>
                </a:solidFill>
              </a:rPr>
              <a:t>findAll(Sort) - retorna todos os objetos numa lista (List), mas com suporte a ordenação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save(Iterable) - salva um conjunto de objetos passados num objeto Iterable (uma collection que implemente esta interface), retorna uma lista com os objetos inseridos (salvamento em lote)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flush - JPA pode agrupar operações antes de enviá-las ao servidor de banco de dados, este método “força” que estas sejam enviadas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saveAndFlush - faz as duas operações num único método ;-)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deleteInBatch</a:t>
            </a:r>
            <a:r>
              <a:rPr lang="en-GB" sz="1700">
                <a:solidFill>
                  <a:schemeClr val="dk1"/>
                </a:solidFill>
              </a:rPr>
              <a:t>(Iterable)</a:t>
            </a:r>
            <a:r>
              <a:rPr lang="en-GB" sz="1700"/>
              <a:t> - recebe um conjunto de objetos passados num objeto Iterable e exclui todos do banco</a:t>
            </a:r>
            <a:endParaRPr sz="17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3"/>
          <p:cNvSpPr txBox="1"/>
          <p:nvPr>
            <p:ph type="title"/>
          </p:nvPr>
        </p:nvSpPr>
        <p:spPr>
          <a:xfrm>
            <a:off x="0" y="-57150"/>
            <a:ext cx="48102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Refactoring </a:t>
            </a:r>
            <a:endParaRPr/>
          </a:p>
        </p:txBody>
      </p:sp>
      <p:pic>
        <p:nvPicPr>
          <p:cNvPr id="305" name="Google Shape;3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75" y="1370138"/>
            <a:ext cx="4466025" cy="302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0924" y="1319150"/>
            <a:ext cx="4128801" cy="25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/>
          <p:cNvSpPr txBox="1"/>
          <p:nvPr>
            <p:ph type="title"/>
          </p:nvPr>
        </p:nvSpPr>
        <p:spPr>
          <a:xfrm>
            <a:off x="0" y="-57150"/>
            <a:ext cx="48102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Refactoring</a:t>
            </a:r>
            <a:endParaRPr/>
          </a:p>
        </p:txBody>
      </p:sp>
      <p:pic>
        <p:nvPicPr>
          <p:cNvPr id="312" name="Google Shape;312;p34"/>
          <p:cNvPicPr preferRelativeResize="0"/>
          <p:nvPr/>
        </p:nvPicPr>
        <p:blipFill rotWithShape="1">
          <a:blip r:embed="rId3">
            <a:alphaModFix/>
          </a:blip>
          <a:srcRect b="0" l="2052" r="24890" t="0"/>
          <a:stretch/>
        </p:blipFill>
        <p:spPr>
          <a:xfrm>
            <a:off x="184988" y="1401400"/>
            <a:ext cx="4412200" cy="285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0163" y="1384900"/>
            <a:ext cx="4158849" cy="2892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"/>
          <p:cNvSpPr txBox="1"/>
          <p:nvPr>
            <p:ph type="title"/>
          </p:nvPr>
        </p:nvSpPr>
        <p:spPr>
          <a:xfrm>
            <a:off x="0" y="-57150"/>
            <a:ext cx="48102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Testando</a:t>
            </a:r>
            <a:endParaRPr/>
          </a:p>
        </p:txBody>
      </p:sp>
      <p:pic>
        <p:nvPicPr>
          <p:cNvPr id="319" name="Google Shape;319;p35"/>
          <p:cNvPicPr preferRelativeResize="0"/>
          <p:nvPr/>
        </p:nvPicPr>
        <p:blipFill rotWithShape="1">
          <a:blip r:embed="rId3">
            <a:alphaModFix/>
          </a:blip>
          <a:srcRect b="0" l="0" r="0" t="16562"/>
          <a:stretch/>
        </p:blipFill>
        <p:spPr>
          <a:xfrm>
            <a:off x="198000" y="672425"/>
            <a:ext cx="3906250" cy="174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0" name="Google Shape;32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672425"/>
            <a:ext cx="2604525" cy="2910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1" name="Google Shape;321;p35"/>
          <p:cNvPicPr preferRelativeResize="0"/>
          <p:nvPr/>
        </p:nvPicPr>
        <p:blipFill rotWithShape="1">
          <a:blip r:embed="rId5">
            <a:alphaModFix/>
          </a:blip>
          <a:srcRect b="0" l="0" r="25261" t="0"/>
          <a:stretch/>
        </p:blipFill>
        <p:spPr>
          <a:xfrm>
            <a:off x="6574325" y="1292975"/>
            <a:ext cx="2388200" cy="3072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2" name="Google Shape;322;p35"/>
          <p:cNvPicPr preferRelativeResize="0"/>
          <p:nvPr/>
        </p:nvPicPr>
        <p:blipFill rotWithShape="1">
          <a:blip r:embed="rId6">
            <a:alphaModFix/>
          </a:blip>
          <a:srcRect b="0" l="0" r="0" t="9321"/>
          <a:stretch/>
        </p:blipFill>
        <p:spPr>
          <a:xfrm>
            <a:off x="1467225" y="2169250"/>
            <a:ext cx="2946474" cy="2910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6"/>
          <p:cNvSpPr txBox="1"/>
          <p:nvPr>
            <p:ph type="title"/>
          </p:nvPr>
        </p:nvSpPr>
        <p:spPr>
          <a:xfrm>
            <a:off x="0" y="-57150"/>
            <a:ext cx="48102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Mas </a:t>
            </a:r>
            <a:r>
              <a:rPr lang="en-GB"/>
              <a:t>funciona</a:t>
            </a:r>
            <a:r>
              <a:rPr lang="en-GB"/>
              <a:t> realmente?</a:t>
            </a:r>
            <a:endParaRPr/>
          </a:p>
        </p:txBody>
      </p:sp>
      <p:pic>
        <p:nvPicPr>
          <p:cNvPr id="328" name="Google Shape;3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025" y="774725"/>
            <a:ext cx="5007349" cy="1082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9" name="Google Shape;32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025" y="2112650"/>
            <a:ext cx="8841925" cy="2610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0" name="Google Shape;330;p36"/>
          <p:cNvSpPr/>
          <p:nvPr/>
        </p:nvSpPr>
        <p:spPr>
          <a:xfrm>
            <a:off x="154375" y="2494550"/>
            <a:ext cx="8897400" cy="333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6"/>
          <p:cNvSpPr/>
          <p:nvPr/>
        </p:nvSpPr>
        <p:spPr>
          <a:xfrm>
            <a:off x="154375" y="3713750"/>
            <a:ext cx="8897400" cy="108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7"/>
          <p:cNvSpPr txBox="1"/>
          <p:nvPr>
            <p:ph type="title"/>
          </p:nvPr>
        </p:nvSpPr>
        <p:spPr>
          <a:xfrm>
            <a:off x="0" y="-57150"/>
            <a:ext cx="48102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H2 em Disco + Console</a:t>
            </a:r>
            <a:endParaRPr/>
          </a:p>
        </p:txBody>
      </p:sp>
      <p:pic>
        <p:nvPicPr>
          <p:cNvPr id="337" name="Google Shape;33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550" y="1198525"/>
            <a:ext cx="6896100" cy="1714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38" name="Google Shape;33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9100" y="2007850"/>
            <a:ext cx="2363220" cy="253635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9" name="Google Shape;339;p37"/>
          <p:cNvSpPr txBox="1"/>
          <p:nvPr/>
        </p:nvSpPr>
        <p:spPr>
          <a:xfrm>
            <a:off x="544425" y="771925"/>
            <a:ext cx="46803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Alterar a url no arquivo de propriedades</a:t>
            </a:r>
            <a:endParaRPr/>
          </a:p>
        </p:txBody>
      </p:sp>
      <p:sp>
        <p:nvSpPr>
          <p:cNvPr id="340" name="Google Shape;340;p37"/>
          <p:cNvSpPr txBox="1"/>
          <p:nvPr/>
        </p:nvSpPr>
        <p:spPr>
          <a:xfrm>
            <a:off x="631825" y="3053250"/>
            <a:ext cx="46803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Após iniciar o projeto e fazer um “refresh” na estrutura do projeto (F5) a pasta h2 deve aparecer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Depois basta acessar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http://localhost:8080/h2-console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8"/>
          <p:cNvSpPr txBox="1"/>
          <p:nvPr>
            <p:ph type="title"/>
          </p:nvPr>
        </p:nvSpPr>
        <p:spPr>
          <a:xfrm>
            <a:off x="0" y="-57150"/>
            <a:ext cx="48102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H2 Console</a:t>
            </a:r>
            <a:endParaRPr/>
          </a:p>
        </p:txBody>
      </p:sp>
      <p:pic>
        <p:nvPicPr>
          <p:cNvPr id="346" name="Google Shape;346;p38"/>
          <p:cNvPicPr preferRelativeResize="0"/>
          <p:nvPr/>
        </p:nvPicPr>
        <p:blipFill rotWithShape="1">
          <a:blip r:embed="rId3">
            <a:alphaModFix/>
          </a:blip>
          <a:srcRect b="0" l="1671" r="0" t="0"/>
          <a:stretch/>
        </p:blipFill>
        <p:spPr>
          <a:xfrm>
            <a:off x="292550" y="1268150"/>
            <a:ext cx="3127363" cy="2680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47" name="Google Shape;34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3750" y="1268150"/>
            <a:ext cx="5204100" cy="2680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48" name="Google Shape;348;p38"/>
          <p:cNvSpPr txBox="1"/>
          <p:nvPr/>
        </p:nvSpPr>
        <p:spPr>
          <a:xfrm>
            <a:off x="325025" y="723175"/>
            <a:ext cx="85401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Acessar com os mesmos dados utilizados no arquivo de propriedades (url, username e password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9"/>
          <p:cNvSpPr txBox="1"/>
          <p:nvPr>
            <p:ph type="title"/>
          </p:nvPr>
        </p:nvSpPr>
        <p:spPr>
          <a:xfrm>
            <a:off x="0" y="-57150"/>
            <a:ext cx="48102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H2 Console</a:t>
            </a:r>
            <a:endParaRPr/>
          </a:p>
        </p:txBody>
      </p:sp>
      <p:pic>
        <p:nvPicPr>
          <p:cNvPr id="354" name="Google Shape;35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775" y="839750"/>
            <a:ext cx="3324225" cy="243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55" name="Google Shape;35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8925" y="1140375"/>
            <a:ext cx="2903975" cy="35892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56" name="Google Shape;35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3859" y="2326725"/>
            <a:ext cx="3385063" cy="243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57" name="Google Shape;357;p39"/>
          <p:cNvSpPr/>
          <p:nvPr/>
        </p:nvSpPr>
        <p:spPr>
          <a:xfrm>
            <a:off x="203150" y="861325"/>
            <a:ext cx="341400" cy="279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9"/>
          <p:cNvSpPr/>
          <p:nvPr/>
        </p:nvSpPr>
        <p:spPr>
          <a:xfrm>
            <a:off x="5393850" y="2368950"/>
            <a:ext cx="341400" cy="279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9"/>
          <p:cNvSpPr/>
          <p:nvPr/>
        </p:nvSpPr>
        <p:spPr>
          <a:xfrm>
            <a:off x="5492900" y="4178975"/>
            <a:ext cx="1869000" cy="737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9"/>
          <p:cNvSpPr/>
          <p:nvPr/>
        </p:nvSpPr>
        <p:spPr>
          <a:xfrm>
            <a:off x="266150" y="2706250"/>
            <a:ext cx="1675800" cy="57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0"/>
          <p:cNvSpPr txBox="1"/>
          <p:nvPr>
            <p:ph type="title"/>
          </p:nvPr>
        </p:nvSpPr>
        <p:spPr>
          <a:xfrm>
            <a:off x="0" y="-57150"/>
            <a:ext cx="48102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Debaixo do Capô</a:t>
            </a:r>
            <a:endParaRPr/>
          </a:p>
        </p:txBody>
      </p:sp>
      <p:sp>
        <p:nvSpPr>
          <p:cNvPr id="366" name="Google Shape;366;p40"/>
          <p:cNvSpPr txBox="1"/>
          <p:nvPr/>
        </p:nvSpPr>
        <p:spPr>
          <a:xfrm>
            <a:off x="186900" y="820675"/>
            <a:ext cx="8393700" cy="40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Quem criou as tabelas????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Duas propriedades referentes a DDL (Data Definition Language  do SQL - CREATE, DROP,  ALTER …)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</a:t>
            </a:r>
            <a:r>
              <a:rPr lang="en-GB"/>
              <a:t>pring.jpa.generate-ddl - indica se o spring deve ser responsável pela ddl (true ou false)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spring.jpa.hibernate.ddl-auto - como o hibernate irá se comportar: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none: não realiza nenhuma operação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validate: valida a estrutura do banco com as entidades mapeadas, se houver diferenças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update: atualiza a estrutura do banco de acordo com as entidades (não exclui colunas, por segurança)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create: recria a estrutura do banco sempre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create-drop: cria a estrutura e a apaga ao final da sessão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 Spring tem um comportamento padrão diferente de acordo com o tipo de banco de dados.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Bancos embedes (H2, HSQLDB e Derby) considera um ambiente de dev e usa create-drop por padrão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Para outros bancos ele considera none</a:t>
            </a:r>
            <a:endParaRPr/>
          </a:p>
        </p:txBody>
      </p:sp>
      <p:sp>
        <p:nvSpPr>
          <p:cNvPr id="367" name="Google Shape;367;p40"/>
          <p:cNvSpPr txBox="1"/>
          <p:nvPr/>
        </p:nvSpPr>
        <p:spPr>
          <a:xfrm>
            <a:off x="633775" y="4233450"/>
            <a:ext cx="71343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Recomendação para ambiente de trabalho: deixar opções em false e none e, ou usar um script manual de banco de dados ou utilizar frameworks de gerenciamento de versão de banco, como o </a:t>
            </a:r>
            <a:r>
              <a:rPr b="1" i="1" lang="en-GB"/>
              <a:t>liquibase</a:t>
            </a:r>
            <a:r>
              <a:rPr i="1" lang="en-GB"/>
              <a:t> ou o </a:t>
            </a:r>
            <a:r>
              <a:rPr b="1" i="1" lang="en-GB"/>
              <a:t>flyway</a:t>
            </a:r>
            <a:endParaRPr b="1" i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 txBox="1"/>
          <p:nvPr>
            <p:ph type="title"/>
          </p:nvPr>
        </p:nvSpPr>
        <p:spPr>
          <a:xfrm>
            <a:off x="0" y="-57150"/>
            <a:ext cx="48102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Outras propriedades</a:t>
            </a:r>
            <a:endParaRPr/>
          </a:p>
        </p:txBody>
      </p:sp>
      <p:sp>
        <p:nvSpPr>
          <p:cNvPr id="373" name="Google Shape;373;p41"/>
          <p:cNvSpPr txBox="1"/>
          <p:nvPr/>
        </p:nvSpPr>
        <p:spPr>
          <a:xfrm>
            <a:off x="316900" y="958825"/>
            <a:ext cx="8515500" cy="28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-GB" sz="1700"/>
              <a:t>spring.datasource.driverClassName</a:t>
            </a:r>
            <a:r>
              <a:rPr lang="en-GB" sz="1700"/>
              <a:t> - classe do driver jdbc (org.h2.Driver ou org.postgres.Driver) - não é necessária pois o hibernate consegue identificar qual driver a partir da url, mas para alguns bancos ou situações específicas pode ser necessário configurar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-GB" sz="1700"/>
              <a:t>spring.jpa.database-platform</a:t>
            </a:r>
            <a:r>
              <a:rPr lang="en-GB" sz="1700"/>
              <a:t> - indica a classe do hibernate responsável por tratar o “dialeto” sql do banco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org.hibernate.dialect.PostgreSQLDialect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org.hibernate.dialect.H2Dialect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-GB" sz="1700"/>
              <a:t>spring.jpa.properties.hibernate.format_sql</a:t>
            </a:r>
            <a:r>
              <a:rPr lang="en-GB" sz="1700"/>
              <a:t> - se ao exibir o sql no console/log, ele deve estar formatado (identado) - (true ou false)</a:t>
            </a:r>
            <a:endParaRPr sz="1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 txBox="1"/>
          <p:nvPr>
            <p:ph type="title"/>
          </p:nvPr>
        </p:nvSpPr>
        <p:spPr>
          <a:xfrm>
            <a:off x="0" y="-57150"/>
            <a:ext cx="48102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Especificações Java</a:t>
            </a:r>
            <a:endParaRPr/>
          </a:p>
        </p:txBody>
      </p:sp>
      <p:pic>
        <p:nvPicPr>
          <p:cNvPr id="125" name="Google Shape;12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75" y="753425"/>
            <a:ext cx="2690425" cy="132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5"/>
          <p:cNvSpPr txBox="1"/>
          <p:nvPr/>
        </p:nvSpPr>
        <p:spPr>
          <a:xfrm>
            <a:off x="247675" y="2079150"/>
            <a:ext cx="2690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4"/>
              </a:rPr>
              <a:t>https://www.jcp.org/en/home/index</a:t>
            </a:r>
            <a:endParaRPr/>
          </a:p>
        </p:txBody>
      </p:sp>
      <p:pic>
        <p:nvPicPr>
          <p:cNvPr id="127" name="Google Shape;12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725" y="2492913"/>
            <a:ext cx="5822817" cy="1295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5"/>
          <p:cNvPicPr preferRelativeResize="0"/>
          <p:nvPr/>
        </p:nvPicPr>
        <p:blipFill rotWithShape="1">
          <a:blip r:embed="rId6">
            <a:alphaModFix/>
          </a:blip>
          <a:srcRect b="33147" l="0" r="0" t="29695"/>
          <a:stretch/>
        </p:blipFill>
        <p:spPr>
          <a:xfrm>
            <a:off x="114525" y="4667922"/>
            <a:ext cx="968381" cy="359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76203" y="4706106"/>
            <a:ext cx="708614" cy="283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8106" y="4629738"/>
            <a:ext cx="1064919" cy="359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36316" y="4575075"/>
            <a:ext cx="1064911" cy="469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5"/>
          <p:cNvPicPr preferRelativeResize="0"/>
          <p:nvPr/>
        </p:nvPicPr>
        <p:blipFill rotWithShape="1">
          <a:blip r:embed="rId10">
            <a:alphaModFix/>
          </a:blip>
          <a:srcRect b="38936" l="0" r="0" t="33164"/>
          <a:stretch/>
        </p:blipFill>
        <p:spPr>
          <a:xfrm>
            <a:off x="6888257" y="4572675"/>
            <a:ext cx="2170595" cy="3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5"/>
          <p:cNvPicPr preferRelativeResize="0"/>
          <p:nvPr/>
        </p:nvPicPr>
        <p:blipFill rotWithShape="1">
          <a:blip r:embed="rId11">
            <a:alphaModFix/>
          </a:blip>
          <a:srcRect b="31189" l="0" r="0" t="29028"/>
          <a:stretch/>
        </p:blipFill>
        <p:spPr>
          <a:xfrm>
            <a:off x="4253570" y="4627985"/>
            <a:ext cx="1105232" cy="439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5"/>
          <p:cNvPicPr preferRelativeResize="0"/>
          <p:nvPr/>
        </p:nvPicPr>
        <p:blipFill rotWithShape="1">
          <a:blip r:embed="rId12">
            <a:alphaModFix/>
          </a:blip>
          <a:srcRect b="38510" l="0" r="0" t="38574"/>
          <a:stretch/>
        </p:blipFill>
        <p:spPr>
          <a:xfrm>
            <a:off x="5335225" y="4631712"/>
            <a:ext cx="1553024" cy="35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254775" y="3996137"/>
            <a:ext cx="1409851" cy="468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5"/>
          <p:cNvPicPr preferRelativeResize="0"/>
          <p:nvPr/>
        </p:nvPicPr>
        <p:blipFill rotWithShape="1">
          <a:blip r:embed="rId14">
            <a:alphaModFix/>
          </a:blip>
          <a:srcRect b="18756" l="0" r="0" t="10652"/>
          <a:stretch/>
        </p:blipFill>
        <p:spPr>
          <a:xfrm>
            <a:off x="4951225" y="4000563"/>
            <a:ext cx="1156499" cy="459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79543" y="3925325"/>
            <a:ext cx="430056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916025" y="3993370"/>
            <a:ext cx="968375" cy="473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5"/>
          <p:cNvPicPr preferRelativeResize="0"/>
          <p:nvPr/>
        </p:nvPicPr>
        <p:blipFill rotWithShape="1">
          <a:blip r:embed="rId17">
            <a:alphaModFix/>
          </a:blip>
          <a:srcRect b="22398" l="17594" r="16827" t="10297"/>
          <a:stretch/>
        </p:blipFill>
        <p:spPr>
          <a:xfrm>
            <a:off x="7811675" y="3799200"/>
            <a:ext cx="1156500" cy="64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477979" y="3990624"/>
            <a:ext cx="1409846" cy="47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97724" y="4032236"/>
            <a:ext cx="1105226" cy="58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5"/>
          <p:cNvPicPr preferRelativeResize="0"/>
          <p:nvPr/>
        </p:nvPicPr>
        <p:blipFill rotWithShape="1">
          <a:blip r:embed="rId20">
            <a:alphaModFix/>
          </a:blip>
          <a:srcRect b="10986" l="17811" r="18163" t="9173"/>
          <a:stretch/>
        </p:blipFill>
        <p:spPr>
          <a:xfrm>
            <a:off x="3448612" y="3880200"/>
            <a:ext cx="467407" cy="5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5"/>
          <p:cNvSpPr txBox="1"/>
          <p:nvPr/>
        </p:nvSpPr>
        <p:spPr>
          <a:xfrm>
            <a:off x="3260450" y="694825"/>
            <a:ext cx="5707800" cy="1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Formado por Empresas, Organizações não governamentais, grupos de usuário e até pessoas individuais (Bruno Souza - Javaman)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Responsável por definir as especificações da linguagem java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JDK (Oracle JDK, OpenJDK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JEE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Lista de membros </a:t>
            </a:r>
            <a:r>
              <a:rPr lang="en-GB" u="sng">
                <a:solidFill>
                  <a:schemeClr val="hlink"/>
                </a:solidFill>
                <a:hlinkClick r:id="rId21"/>
              </a:rPr>
              <a:t>https://jcp.org/en/participation/members</a:t>
            </a:r>
            <a:r>
              <a:rPr lang="en-GB"/>
              <a:t> </a:t>
            </a:r>
            <a:endParaRPr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2"/>
          <p:cNvSpPr txBox="1"/>
          <p:nvPr/>
        </p:nvSpPr>
        <p:spPr>
          <a:xfrm>
            <a:off x="292525" y="804425"/>
            <a:ext cx="8458800" cy="29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Incluir dependência do spring-boot-starter-validation no pom.xml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Incluir anotações de validação na entidade e no controller</a:t>
            </a:r>
            <a:endParaRPr/>
          </a:p>
        </p:txBody>
      </p:sp>
      <p:sp>
        <p:nvSpPr>
          <p:cNvPr id="379" name="Google Shape;379;p42"/>
          <p:cNvSpPr txBox="1"/>
          <p:nvPr>
            <p:ph type="title"/>
          </p:nvPr>
        </p:nvSpPr>
        <p:spPr>
          <a:xfrm>
            <a:off x="0" y="-57150"/>
            <a:ext cx="48102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Validação</a:t>
            </a:r>
            <a:endParaRPr/>
          </a:p>
        </p:txBody>
      </p:sp>
      <p:pic>
        <p:nvPicPr>
          <p:cNvPr id="380" name="Google Shape;380;p42"/>
          <p:cNvPicPr preferRelativeResize="0"/>
          <p:nvPr/>
        </p:nvPicPr>
        <p:blipFill rotWithShape="1">
          <a:blip r:embed="rId3">
            <a:alphaModFix/>
          </a:blip>
          <a:srcRect b="8691" l="3836" r="0" t="9468"/>
          <a:stretch/>
        </p:blipFill>
        <p:spPr>
          <a:xfrm>
            <a:off x="1062600" y="1297025"/>
            <a:ext cx="6567399" cy="958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81" name="Google Shape;381;p42"/>
          <p:cNvPicPr preferRelativeResize="0"/>
          <p:nvPr/>
        </p:nvPicPr>
        <p:blipFill rotWithShape="1">
          <a:blip r:embed="rId4">
            <a:alphaModFix/>
          </a:blip>
          <a:srcRect b="0" l="1215" r="0" t="0"/>
          <a:stretch/>
        </p:blipFill>
        <p:spPr>
          <a:xfrm>
            <a:off x="251875" y="3117425"/>
            <a:ext cx="4119700" cy="1658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82" name="Google Shape;382;p42"/>
          <p:cNvPicPr preferRelativeResize="0"/>
          <p:nvPr/>
        </p:nvPicPr>
        <p:blipFill rotWithShape="1">
          <a:blip r:embed="rId5">
            <a:alphaModFix/>
          </a:blip>
          <a:srcRect b="0" l="1981" r="2297" t="0"/>
          <a:stretch/>
        </p:blipFill>
        <p:spPr>
          <a:xfrm>
            <a:off x="4498025" y="3117425"/>
            <a:ext cx="4472276" cy="1473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3"/>
          <p:cNvSpPr txBox="1"/>
          <p:nvPr>
            <p:ph type="title"/>
          </p:nvPr>
        </p:nvSpPr>
        <p:spPr>
          <a:xfrm>
            <a:off x="0" y="-57150"/>
            <a:ext cx="48102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Validação</a:t>
            </a:r>
            <a:endParaRPr/>
          </a:p>
        </p:txBody>
      </p:sp>
      <p:pic>
        <p:nvPicPr>
          <p:cNvPr id="388" name="Google Shape;38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200" y="1491150"/>
            <a:ext cx="7195850" cy="335047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3"/>
          <p:cNvSpPr txBox="1"/>
          <p:nvPr/>
        </p:nvSpPr>
        <p:spPr>
          <a:xfrm>
            <a:off x="528175" y="804425"/>
            <a:ext cx="82881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Cria o método “handler” para tratar a exceção de argumento inválido (@Valid força a validação)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4"/>
          <p:cNvSpPr txBox="1"/>
          <p:nvPr>
            <p:ph type="title"/>
          </p:nvPr>
        </p:nvSpPr>
        <p:spPr>
          <a:xfrm>
            <a:off x="0" y="-57150"/>
            <a:ext cx="48102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Validação - Teste</a:t>
            </a:r>
            <a:endParaRPr/>
          </a:p>
        </p:txBody>
      </p:sp>
      <p:pic>
        <p:nvPicPr>
          <p:cNvPr id="395" name="Google Shape;395;p44"/>
          <p:cNvPicPr preferRelativeResize="0"/>
          <p:nvPr/>
        </p:nvPicPr>
        <p:blipFill rotWithShape="1">
          <a:blip r:embed="rId3">
            <a:alphaModFix/>
          </a:blip>
          <a:srcRect b="2733" l="0" r="0" t="0"/>
          <a:stretch/>
        </p:blipFill>
        <p:spPr>
          <a:xfrm>
            <a:off x="277375" y="899675"/>
            <a:ext cx="4305300" cy="3724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96" name="Google Shape;39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5150" y="899675"/>
            <a:ext cx="3905250" cy="3724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5"/>
          <p:cNvSpPr txBox="1"/>
          <p:nvPr>
            <p:ph type="title"/>
          </p:nvPr>
        </p:nvSpPr>
        <p:spPr>
          <a:xfrm>
            <a:off x="0" y="-57150"/>
            <a:ext cx="48102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Validação - Anotações</a:t>
            </a:r>
            <a:endParaRPr/>
          </a:p>
        </p:txBody>
      </p:sp>
      <p:sp>
        <p:nvSpPr>
          <p:cNvPr id="402" name="Google Shape;402;p45"/>
          <p:cNvSpPr txBox="1"/>
          <p:nvPr/>
        </p:nvSpPr>
        <p:spPr>
          <a:xfrm>
            <a:off x="874875" y="938375"/>
            <a:ext cx="7711800" cy="38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Max - valor máximo inteiro (int)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Min - valor mínimo inteiro (int)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DecimalMax - Valor máximo numérico (BigDecimal)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○"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@DecimalMax(value = “100000.0”, inclusive = true)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○"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@DecimalMax(“1.99”)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DecimalMin - Valor mínimo numérico </a:t>
            </a:r>
            <a:r>
              <a:rPr lang="en-GB">
                <a:solidFill>
                  <a:schemeClr val="dk1"/>
                </a:solidFill>
              </a:rPr>
              <a:t>(BigDecimal)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○"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@DecimalMin(value = “0.0”, inclusive = false)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Digits - numero de digitos permitidos, na parte inteira e na decimal </a:t>
            </a:r>
            <a:r>
              <a:rPr lang="en-GB">
                <a:solidFill>
                  <a:schemeClr val="dk1"/>
                </a:solidFill>
              </a:rPr>
              <a:t>(BigDecimal)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○"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@Digits(integer=3, faction=2)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Future - valida se a data é no futuro (Date)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Past - valida se a data é no passado (Date)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NotNull - não pode ser nulo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Null - deve ser nulo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Pattern - deve ser validado por expressão regular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○"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@Pattern(regexp="\\(\\d{3}\\)\\d{3}-\\d{4}")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Size - define os limites aceitos, (String ou Coleções)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○"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@Size(min=2, max=10)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6"/>
          <p:cNvSpPr txBox="1"/>
          <p:nvPr>
            <p:ph type="title"/>
          </p:nvPr>
        </p:nvSpPr>
        <p:spPr>
          <a:xfrm>
            <a:off x="0" y="-57150"/>
            <a:ext cx="48102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Exercício</a:t>
            </a:r>
            <a:endParaRPr/>
          </a:p>
        </p:txBody>
      </p:sp>
      <p:sp>
        <p:nvSpPr>
          <p:cNvPr id="408" name="Google Shape;408;p46"/>
          <p:cNvSpPr txBox="1"/>
          <p:nvPr/>
        </p:nvSpPr>
        <p:spPr>
          <a:xfrm>
            <a:off x="330450" y="853175"/>
            <a:ext cx="8483100" cy="41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Criar uma aplicação para gerenciar uma biblioteca de livros armazenando no banco de dados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Entidade Livro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Id - identificador (número, sequence, chave primária)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titulo - titulo do livro (texto, obrigatório, minimo 5 e máximo 30 caracteres)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tipo - tipo do livro (fantasia, técnico, romance) (texto, obrigatório, minimo 3 máximo 20)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autor - nome do autor do livro (texto, obrigatorio, minimo 10, maximo 40)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data de publicação - data de publicação do livro (deve ser uma data anterior a data atual)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API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Todas as operações CRUD no tópico /livro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Bonus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No endpoint GET /livro possibilidade de passar um parâmetro ?ordem=campo para que a listagem venha ordenada por aquele campo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Pesquisar: 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Como passar a data em json para o controller (qual o formato)?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Como ordenar no findAll do repositório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/>
          <p:nvPr>
            <p:ph type="title"/>
          </p:nvPr>
        </p:nvSpPr>
        <p:spPr>
          <a:xfrm>
            <a:off x="0" y="-57150"/>
            <a:ext cx="48102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Especificações Java</a:t>
            </a:r>
            <a:endParaRPr/>
          </a:p>
        </p:txBody>
      </p:sp>
      <p:pic>
        <p:nvPicPr>
          <p:cNvPr id="149" name="Google Shape;14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875" y="1369900"/>
            <a:ext cx="3037725" cy="1710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0" name="Google Shape;15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550" y="1245077"/>
            <a:ext cx="939325" cy="62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823" y="2781875"/>
            <a:ext cx="1184454" cy="62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92625" y="1505500"/>
            <a:ext cx="2887775" cy="3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3543" y="3934550"/>
            <a:ext cx="3238500" cy="64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77575" y="2306463"/>
            <a:ext cx="1184450" cy="118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6"/>
          <p:cNvSpPr txBox="1"/>
          <p:nvPr/>
        </p:nvSpPr>
        <p:spPr>
          <a:xfrm>
            <a:off x="523575" y="722675"/>
            <a:ext cx="42474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Java Standard Edition (JRE e JDK)</a:t>
            </a:r>
            <a:endParaRPr/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75700" y="3023225"/>
            <a:ext cx="3180875" cy="17903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7" name="Google Shape;157;p16"/>
          <p:cNvSpPr txBox="1"/>
          <p:nvPr/>
        </p:nvSpPr>
        <p:spPr>
          <a:xfrm>
            <a:off x="4714875" y="722675"/>
            <a:ext cx="42474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Java Enterprise Edition (JEE)</a:t>
            </a:r>
            <a:endParaRPr/>
          </a:p>
        </p:txBody>
      </p:sp>
      <p:sp>
        <p:nvSpPr>
          <p:cNvPr id="158" name="Google Shape;158;p16"/>
          <p:cNvSpPr txBox="1"/>
          <p:nvPr/>
        </p:nvSpPr>
        <p:spPr>
          <a:xfrm>
            <a:off x="5832975" y="4055800"/>
            <a:ext cx="722700" cy="96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64714" y="3632874"/>
            <a:ext cx="1949088" cy="2636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16"/>
          <p:cNvCxnSpPr>
            <a:stCxn id="158" idx="1"/>
            <a:endCxn id="159" idx="2"/>
          </p:cNvCxnSpPr>
          <p:nvPr/>
        </p:nvCxnSpPr>
        <p:spPr>
          <a:xfrm rot="10800000">
            <a:off x="4739175" y="3896500"/>
            <a:ext cx="1093800" cy="2073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/>
          <p:nvPr>
            <p:ph type="title"/>
          </p:nvPr>
        </p:nvSpPr>
        <p:spPr>
          <a:xfrm>
            <a:off x="0" y="-57150"/>
            <a:ext cx="48102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JPA - Java Persistence API</a:t>
            </a:r>
            <a:endParaRPr/>
          </a:p>
        </p:txBody>
      </p:sp>
      <p:pic>
        <p:nvPicPr>
          <p:cNvPr id="166" name="Google Shape;16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525" y="2757435"/>
            <a:ext cx="4810200" cy="1853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9275" y="2886525"/>
            <a:ext cx="2779763" cy="1853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8" name="Google Shape;16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3700" y="786525"/>
            <a:ext cx="1668025" cy="166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4064075" y="882511"/>
            <a:ext cx="1257200" cy="1335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450" y="786525"/>
            <a:ext cx="2690425" cy="132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"/>
          <p:cNvSpPr txBox="1"/>
          <p:nvPr>
            <p:ph type="title"/>
          </p:nvPr>
        </p:nvSpPr>
        <p:spPr>
          <a:xfrm>
            <a:off x="0" y="-57150"/>
            <a:ext cx="48102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Hibernate</a:t>
            </a:r>
            <a:endParaRPr/>
          </a:p>
        </p:txBody>
      </p:sp>
      <p:grpSp>
        <p:nvGrpSpPr>
          <p:cNvPr id="176" name="Google Shape;176;p18"/>
          <p:cNvGrpSpPr/>
          <p:nvPr/>
        </p:nvGrpSpPr>
        <p:grpSpPr>
          <a:xfrm>
            <a:off x="3442250" y="2310275"/>
            <a:ext cx="2126100" cy="2122800"/>
            <a:chOff x="3442250" y="2310275"/>
            <a:chExt cx="2126100" cy="2122800"/>
          </a:xfrm>
        </p:grpSpPr>
        <p:sp>
          <p:nvSpPr>
            <p:cNvPr id="177" name="Google Shape;177;p18"/>
            <p:cNvSpPr/>
            <p:nvPr/>
          </p:nvSpPr>
          <p:spPr>
            <a:xfrm>
              <a:off x="3442250" y="2310275"/>
              <a:ext cx="2126100" cy="2122800"/>
            </a:xfrm>
            <a:prstGeom prst="roundRect">
              <a:avLst>
                <a:gd fmla="val 16667" name="adj"/>
              </a:avLst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8" name="Google Shape;178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71288" y="2537663"/>
              <a:ext cx="1668025" cy="1668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9" name="Google Shape;179;p18"/>
          <p:cNvSpPr txBox="1"/>
          <p:nvPr/>
        </p:nvSpPr>
        <p:spPr>
          <a:xfrm>
            <a:off x="529575" y="695075"/>
            <a:ext cx="8155500" cy="13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Hibernate</a:t>
            </a:r>
            <a:r>
              <a:rPr lang="en-GB"/>
              <a:t>: Framework ORM - </a:t>
            </a:r>
            <a:r>
              <a:rPr lang="en-GB"/>
              <a:t> Object Relational Mapping </a:t>
            </a:r>
            <a:br>
              <a:rPr lang="en-GB"/>
            </a:br>
            <a:r>
              <a:rPr i="1" lang="en-GB"/>
              <a:t>(Mapeamento Objeto Relacional)</a:t>
            </a:r>
            <a:endParaRPr i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Diminuir a complexidade na integração de aplicações Java e bancos de dados relacionais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Abstrair diversas operações sql (INSERT, UPDATE, DELETE)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Facilitar a realização de consultas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Interoperabilidade</a:t>
            </a:r>
            <a:r>
              <a:rPr lang="en-GB"/>
              <a:t> entre Bancos de dados</a:t>
            </a:r>
            <a:endParaRPr/>
          </a:p>
        </p:txBody>
      </p:sp>
      <p:pic>
        <p:nvPicPr>
          <p:cNvPr id="180" name="Google Shape;18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900" y="2320587"/>
            <a:ext cx="2014600" cy="210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2668" y="2320588"/>
            <a:ext cx="2363333" cy="210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8"/>
          <p:cNvSpPr/>
          <p:nvPr/>
        </p:nvSpPr>
        <p:spPr>
          <a:xfrm>
            <a:off x="2654500" y="3149975"/>
            <a:ext cx="787800" cy="443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6B8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8"/>
          <p:cNvSpPr/>
          <p:nvPr/>
        </p:nvSpPr>
        <p:spPr>
          <a:xfrm>
            <a:off x="5568350" y="3149975"/>
            <a:ext cx="787800" cy="443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6B8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 txBox="1"/>
          <p:nvPr>
            <p:ph type="title"/>
          </p:nvPr>
        </p:nvSpPr>
        <p:spPr>
          <a:xfrm>
            <a:off x="0" y="-57150"/>
            <a:ext cx="48102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Hibernate</a:t>
            </a:r>
            <a:endParaRPr/>
          </a:p>
        </p:txBody>
      </p:sp>
      <p:sp>
        <p:nvSpPr>
          <p:cNvPr id="189" name="Google Shape;189;p19"/>
          <p:cNvSpPr txBox="1"/>
          <p:nvPr/>
        </p:nvSpPr>
        <p:spPr>
          <a:xfrm>
            <a:off x="327775" y="1129325"/>
            <a:ext cx="4769700" cy="3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-- oracle</a:t>
            </a:r>
            <a:endParaRPr sz="1200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select rownum linha, a.*   from 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  ( select * from alunos order by nome ) a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) where 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   linha &gt; 10 and </a:t>
            </a:r>
            <a:r>
              <a:rPr lang="en-GB" sz="12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-- linha inicial </a:t>
            </a:r>
            <a:endParaRPr sz="1200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   linha &lt; 20   </a:t>
            </a:r>
            <a:r>
              <a:rPr lang="en-GB" sz="12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-- linha final</a:t>
            </a:r>
            <a:endParaRPr sz="1200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--postgres, h2, mysql, sqlite</a:t>
            </a:r>
            <a:endParaRPr sz="1200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select * from alunos order by nome 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   limit 10  </a:t>
            </a:r>
            <a:r>
              <a:rPr lang="en-GB" sz="12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-- </a:t>
            </a:r>
            <a:r>
              <a:rPr lang="en-GB" sz="12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itens por pagina</a:t>
            </a:r>
            <a:endParaRPr sz="1200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   offset 10  </a:t>
            </a:r>
            <a:r>
              <a:rPr lang="en-GB" sz="12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-- </a:t>
            </a:r>
            <a:r>
              <a:rPr lang="en-GB" sz="12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linha inicial</a:t>
            </a:r>
            <a:endParaRPr sz="1200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--sqlServer</a:t>
            </a:r>
            <a:endParaRPr sz="1200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select * from alunos order by nome 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   offset 10 rows </a:t>
            </a:r>
            <a:r>
              <a:rPr lang="en-GB" sz="12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-- linha inicial</a:t>
            </a:r>
            <a:endParaRPr sz="1200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   fetch next 10 rows only   </a:t>
            </a:r>
            <a:r>
              <a:rPr lang="en-GB" sz="12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-- itens por pagina</a:t>
            </a:r>
            <a:endParaRPr sz="1200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0" name="Google Shape;190;p19"/>
          <p:cNvSpPr txBox="1"/>
          <p:nvPr/>
        </p:nvSpPr>
        <p:spPr>
          <a:xfrm>
            <a:off x="4631625" y="2096375"/>
            <a:ext cx="5021700" cy="1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//Hiberna</a:t>
            </a:r>
            <a:r>
              <a:rPr lang="en-GB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   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Session</a:t>
            </a:r>
            <a:r>
              <a:rPr lang="en-GB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session = sessionFactory.openSession();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-GB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query = sess.createQuery(</a:t>
            </a:r>
            <a:r>
              <a:rPr lang="en-GB" sz="12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"From Aluno"</a:t>
            </a:r>
            <a:r>
              <a:rPr lang="en-GB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query.setFirstResult(20);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query.setMaxResults(10);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en-GB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&lt;Aluno&gt; alunosList = query.list();   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1" name="Google Shape;191;p19"/>
          <p:cNvSpPr txBox="1"/>
          <p:nvPr/>
        </p:nvSpPr>
        <p:spPr>
          <a:xfrm>
            <a:off x="181800" y="826800"/>
            <a:ext cx="38922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Diferenças entre a sintaxe SQL</a:t>
            </a:r>
            <a:endParaRPr/>
          </a:p>
        </p:txBody>
      </p:sp>
      <p:sp>
        <p:nvSpPr>
          <p:cNvPr id="192" name="Google Shape;192;p19"/>
          <p:cNvSpPr txBox="1"/>
          <p:nvPr/>
        </p:nvSpPr>
        <p:spPr>
          <a:xfrm>
            <a:off x="4631625" y="826800"/>
            <a:ext cx="44184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Hibernate “gera” o SQL específico para o banco configurado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"/>
          <p:cNvSpPr txBox="1"/>
          <p:nvPr>
            <p:ph type="title"/>
          </p:nvPr>
        </p:nvSpPr>
        <p:spPr>
          <a:xfrm>
            <a:off x="0" y="-57150"/>
            <a:ext cx="48102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JPA - Implementações</a:t>
            </a:r>
            <a:endParaRPr/>
          </a:p>
        </p:txBody>
      </p:sp>
      <p:pic>
        <p:nvPicPr>
          <p:cNvPr id="198" name="Google Shape;198;p20"/>
          <p:cNvPicPr preferRelativeResize="0"/>
          <p:nvPr/>
        </p:nvPicPr>
        <p:blipFill rotWithShape="1">
          <a:blip r:embed="rId3">
            <a:alphaModFix/>
          </a:blip>
          <a:srcRect b="-1896" l="23638" r="41408" t="79612"/>
          <a:stretch/>
        </p:blipFill>
        <p:spPr>
          <a:xfrm>
            <a:off x="2853850" y="855400"/>
            <a:ext cx="3122475" cy="7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450" y="2433387"/>
            <a:ext cx="2126225" cy="6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0"/>
          <p:cNvPicPr preferRelativeResize="0"/>
          <p:nvPr/>
        </p:nvPicPr>
        <p:blipFill rotWithShape="1">
          <a:blip r:embed="rId5">
            <a:alphaModFix/>
          </a:blip>
          <a:srcRect b="16733" l="0" r="0" t="19810"/>
          <a:stretch/>
        </p:blipFill>
        <p:spPr>
          <a:xfrm>
            <a:off x="3559513" y="2456000"/>
            <a:ext cx="2024975" cy="64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0"/>
          <p:cNvPicPr preferRelativeResize="0"/>
          <p:nvPr/>
        </p:nvPicPr>
        <p:blipFill rotWithShape="1">
          <a:blip r:embed="rId6">
            <a:alphaModFix/>
          </a:blip>
          <a:srcRect b="63079" l="0" r="56284" t="0"/>
          <a:stretch/>
        </p:blipFill>
        <p:spPr>
          <a:xfrm>
            <a:off x="4132770" y="3098500"/>
            <a:ext cx="1036530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23850" y="1943237"/>
            <a:ext cx="1668025" cy="1668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0"/>
          <p:cNvSpPr txBox="1"/>
          <p:nvPr/>
        </p:nvSpPr>
        <p:spPr>
          <a:xfrm>
            <a:off x="646450" y="3891475"/>
            <a:ext cx="20649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Apache OpenJPA</a:t>
            </a:r>
            <a:br>
              <a:rPr lang="en-GB"/>
            </a:br>
            <a:r>
              <a:rPr lang="en-GB"/>
              <a:t>Fundação Apache</a:t>
            </a:r>
            <a:endParaRPr/>
          </a:p>
        </p:txBody>
      </p:sp>
      <p:sp>
        <p:nvSpPr>
          <p:cNvPr id="204" name="Google Shape;204;p20"/>
          <p:cNvSpPr txBox="1"/>
          <p:nvPr/>
        </p:nvSpPr>
        <p:spPr>
          <a:xfrm>
            <a:off x="2993925" y="3682550"/>
            <a:ext cx="34620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Eclipselink - Fundação Eclipse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(antigo Toplink, doado pela Oracle)</a:t>
            </a:r>
            <a:br>
              <a:rPr lang="en-GB"/>
            </a:br>
            <a:r>
              <a:rPr lang="en-GB"/>
              <a:t>Hoje é a implementação de referência</a:t>
            </a:r>
            <a:endParaRPr/>
          </a:p>
        </p:txBody>
      </p:sp>
      <p:sp>
        <p:nvSpPr>
          <p:cNvPr id="205" name="Google Shape;205;p20"/>
          <p:cNvSpPr txBox="1"/>
          <p:nvPr/>
        </p:nvSpPr>
        <p:spPr>
          <a:xfrm>
            <a:off x="6496675" y="3807875"/>
            <a:ext cx="24726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Hibernate, um dos principais frameworks ORM.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Mantido pela RedHat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"/>
          <p:cNvSpPr txBox="1"/>
          <p:nvPr>
            <p:ph type="title"/>
          </p:nvPr>
        </p:nvSpPr>
        <p:spPr>
          <a:xfrm>
            <a:off x="0" y="-57150"/>
            <a:ext cx="48102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Spring Data</a:t>
            </a:r>
            <a:endParaRPr/>
          </a:p>
        </p:txBody>
      </p:sp>
      <p:sp>
        <p:nvSpPr>
          <p:cNvPr id="211" name="Google Shape;211;p21"/>
          <p:cNvSpPr txBox="1"/>
          <p:nvPr/>
        </p:nvSpPr>
        <p:spPr>
          <a:xfrm>
            <a:off x="325050" y="885700"/>
            <a:ext cx="8418000" cy="3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Spring Data tem por finalidade facilitar o acesso a fontes de dados no “estilo” Spring ;-)</a:t>
            </a:r>
            <a:br>
              <a:rPr lang="en-GB" sz="1700"/>
            </a:b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Spring Data JDBC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Spring Data JPA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Spring Data LDAP - Lightweight Directory Access Protocol (muito utilizado por serviços de autenticação e permissão)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Spring Data MongoDB - Banco de dados NoSQL (json)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Spring Data Redis - Banco em memória, distribuído para armazenamento de dados chave/valor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Spring Data REST - permite consultar outros serviços REST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Spring Data for Apache Cassandra - Banco de dados NoSQL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Spring Data Elasticsearch - Servidor de indexação e buscas baseado no Apache Lucene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